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67" r:id="rId5"/>
    <p:sldId id="264" r:id="rId6"/>
    <p:sldId id="258" r:id="rId7"/>
    <p:sldId id="262" r:id="rId8"/>
    <p:sldId id="268" r:id="rId9"/>
    <p:sldId id="269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7"/>
    <p:restoredTop sz="92768"/>
  </p:normalViewPr>
  <p:slideViewPr>
    <p:cSldViewPr snapToGrid="0" snapToObjects="1">
      <p:cViewPr>
        <p:scale>
          <a:sx n="70" d="100"/>
          <a:sy n="70" d="100"/>
        </p:scale>
        <p:origin x="176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anwaralsanea/Documents/CVEEN_U_MS_documents/Summer2016_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Users/anwaralsanea/Downloads/Cyanobacteria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/Users/anwaralsanea/Downloads/Cyanobacteria%20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//Users/anwaralsanea/Downloads/Cyanobacteria%20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file:////Users/anwaralsanea/Downloads/Cyanobacteria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file:////Users/anwaralsanea/Downloads/Cyanobacteria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file:////Users/anwaralsanea/Downloads/Cyanobacteria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anwaralsanea/Documents/CVEEN_U_MS_documents/Summer2016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anwaralsanea/Documents/CVEEN_U_MS_documents/Summer2016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anwaralsanea/Documents/CVEEN_U_MS_documents/Summer2016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anwaralsanea/Documents/CVEEN_U_MS_documents/Summer2016_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anwaralsanea/Downloads/H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anwaralsanea/Downloads/H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anwaralsanea/Downloads/H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Users/anwaralsanea/Downloads/H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Nitrate-N</a:t>
            </a:r>
          </a:p>
        </c:rich>
      </c:tx>
      <c:layout>
        <c:manualLayout>
          <c:xMode val="edge"/>
          <c:yMode val="edge"/>
          <c:x val="0.413950529506418"/>
          <c:y val="0.039829503242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summary'!$B$3:$B$7</c:f>
              <c:numCache>
                <c:formatCode>General</c:formatCode>
                <c:ptCount val="5"/>
                <c:pt idx="0">
                  <c:v>0.0</c:v>
                </c:pt>
                <c:pt idx="1">
                  <c:v>0.158</c:v>
                </c:pt>
                <c:pt idx="2">
                  <c:v>0.092</c:v>
                </c:pt>
                <c:pt idx="3">
                  <c:v>0.005</c:v>
                </c:pt>
                <c:pt idx="4">
                  <c:v>0.113</c:v>
                </c:pt>
              </c:numCache>
            </c:numRef>
          </c:val>
        </c:ser>
        <c:ser>
          <c:idx val="1"/>
          <c:order val="1"/>
          <c:tx>
            <c:v>June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summary'!$C$3:$C$7</c:f>
              <c:numCache>
                <c:formatCode>General</c:formatCode>
                <c:ptCount val="5"/>
                <c:pt idx="0">
                  <c:v>0.0</c:v>
                </c:pt>
                <c:pt idx="1">
                  <c:v>0.007</c:v>
                </c:pt>
                <c:pt idx="2">
                  <c:v>0.012</c:v>
                </c:pt>
                <c:pt idx="3">
                  <c:v>0.005</c:v>
                </c:pt>
                <c:pt idx="4">
                  <c:v>0.009</c:v>
                </c:pt>
              </c:numCache>
            </c:numRef>
          </c:val>
        </c:ser>
        <c:ser>
          <c:idx val="2"/>
          <c:order val="2"/>
          <c:tx>
            <c:v>July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summary'!$D$3:$D$7</c:f>
              <c:numCache>
                <c:formatCode>General</c:formatCode>
                <c:ptCount val="5"/>
                <c:pt idx="0">
                  <c:v>0.1275</c:v>
                </c:pt>
                <c:pt idx="1">
                  <c:v>0.006</c:v>
                </c:pt>
                <c:pt idx="2">
                  <c:v>0.01325</c:v>
                </c:pt>
                <c:pt idx="3">
                  <c:v>0.1085</c:v>
                </c:pt>
              </c:numCache>
            </c:numRef>
          </c:val>
        </c:ser>
        <c:ser>
          <c:idx val="3"/>
          <c:order val="3"/>
          <c:tx>
            <c:v>August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summary'!$E$3:$E$7</c:f>
              <c:numCache>
                <c:formatCode>General</c:formatCode>
                <c:ptCount val="5"/>
                <c:pt idx="0">
                  <c:v>0.001</c:v>
                </c:pt>
                <c:pt idx="1">
                  <c:v>0.06</c:v>
                </c:pt>
                <c:pt idx="2">
                  <c:v>0.009</c:v>
                </c:pt>
                <c:pt idx="3">
                  <c:v>0.007</c:v>
                </c:pt>
                <c:pt idx="4">
                  <c:v>0.002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6068528"/>
        <c:axId val="-1625892992"/>
      </c:barChart>
      <c:catAx>
        <c:axId val="-16260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5892992"/>
        <c:crosses val="autoZero"/>
        <c:auto val="1"/>
        <c:lblAlgn val="ctr"/>
        <c:lblOffset val="100"/>
        <c:noMultiLvlLbl val="0"/>
      </c:catAx>
      <c:valAx>
        <c:axId val="-1625892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60685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Provo</a:t>
            </a:r>
            <a:r>
              <a:rPr lang="en-US" b="1" baseline="0" dirty="0"/>
              <a:t> Bay </a:t>
            </a:r>
            <a:r>
              <a:rPr lang="en-US" b="1" baseline="0" dirty="0" smtClean="0"/>
              <a:t> (water column)</a:t>
            </a:r>
            <a:endParaRPr lang="en-US" b="1" dirty="0"/>
          </a:p>
        </c:rich>
      </c:tx>
      <c:layout>
        <c:manualLayout>
          <c:xMode val="edge"/>
          <c:yMode val="edge"/>
          <c:x val="0.306467609812395"/>
          <c:y val="0.0677265305795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344925634296"/>
          <c:y val="0.171712962962963"/>
          <c:w val="0.844543963254593"/>
          <c:h val="0.5417064308402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Sheet2!$A$61</c:f>
              <c:strCache>
                <c:ptCount val="1"/>
                <c:pt idx="0">
                  <c:v>Cyanobacterium 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Sheet2!$B$61:$E$61</c:f>
              <c:numCache>
                <c:formatCode>General</c:formatCode>
                <c:ptCount val="4"/>
                <c:pt idx="0">
                  <c:v>39.74607916543849</c:v>
                </c:pt>
                <c:pt idx="1">
                  <c:v>39.99999997702888</c:v>
                </c:pt>
                <c:pt idx="2">
                  <c:v>12.93375395776543</c:v>
                </c:pt>
                <c:pt idx="3">
                  <c:v>29.54849893670032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00-4014-9AEA-2A07550F04BF}"/>
            </c:ext>
          </c:extLst>
        </c:ser>
        <c:ser>
          <c:idx val="1"/>
          <c:order val="1"/>
          <c:tx>
            <c:strRef>
              <c:f>Sheet2!$A$62</c:f>
              <c:strCache>
                <c:ptCount val="1"/>
                <c:pt idx="0">
                  <c:v>Cyanobium 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Sheet2!$B$62:$E$62</c:f>
              <c:numCache>
                <c:formatCode>General</c:formatCode>
                <c:ptCount val="4"/>
                <c:pt idx="0">
                  <c:v>0.761762510013609</c:v>
                </c:pt>
                <c:pt idx="1">
                  <c:v>0.0</c:v>
                </c:pt>
                <c:pt idx="2">
                  <c:v>0.946372213661993</c:v>
                </c:pt>
                <c:pt idx="3">
                  <c:v>0.496414780594117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00-4014-9AEA-2A07550F04BF}"/>
            </c:ext>
          </c:extLst>
        </c:ser>
        <c:ser>
          <c:idx val="2"/>
          <c:order val="2"/>
          <c:tx>
            <c:strRef>
              <c:f>Sheet2!$A$63</c:f>
              <c:strCache>
                <c:ptCount val="1"/>
                <c:pt idx="0">
                  <c:v> Microcystis aeruginosa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Sheet2!$B$63:$E$63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0.946372213661993</c:v>
                </c:pt>
                <c:pt idx="3">
                  <c:v>0.0787959958643864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00-4014-9AEA-2A07550F04BF}"/>
            </c:ext>
          </c:extLst>
        </c:ser>
        <c:ser>
          <c:idx val="3"/>
          <c:order val="3"/>
          <c:tx>
            <c:strRef>
              <c:f>Sheet2!$A$64</c:f>
              <c:strCache>
                <c:ptCount val="1"/>
                <c:pt idx="0">
                  <c:v> Synechococcus 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Sheet2!$B$64:$E$64</c:f>
              <c:numCache>
                <c:formatCode>General</c:formatCode>
                <c:ptCount val="4"/>
                <c:pt idx="0">
                  <c:v>37.50560119946395</c:v>
                </c:pt>
                <c:pt idx="1">
                  <c:v>8.333333352475925</c:v>
                </c:pt>
                <c:pt idx="2">
                  <c:v>10.72555201987272</c:v>
                </c:pt>
                <c:pt idx="3">
                  <c:v>55.42510441483194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00-4014-9AEA-2A07550F04BF}"/>
            </c:ext>
          </c:extLst>
        </c:ser>
        <c:ser>
          <c:idx val="4"/>
          <c:order val="4"/>
          <c:tx>
            <c:strRef>
              <c:f>Sheet2!$A$65</c:f>
              <c:strCache>
                <c:ptCount val="1"/>
                <c:pt idx="0">
                  <c:v> Aphanizomenon flos-aquae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Sheet2!$B$65:$E$65</c:f>
              <c:numCache>
                <c:formatCode>General</c:formatCode>
                <c:ptCount val="4"/>
                <c:pt idx="0">
                  <c:v>0.0</c:v>
                </c:pt>
                <c:pt idx="1">
                  <c:v>44.44444446996784</c:v>
                </c:pt>
                <c:pt idx="2">
                  <c:v>70.6624605813678</c:v>
                </c:pt>
                <c:pt idx="3">
                  <c:v>2.214167520830807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00-4014-9AEA-2A07550F04BF}"/>
            </c:ext>
          </c:extLst>
        </c:ser>
        <c:ser>
          <c:idx val="5"/>
          <c:order val="5"/>
          <c:tx>
            <c:strRef>
              <c:f>Sheet2!$A$66</c:f>
              <c:strCache>
                <c:ptCount val="1"/>
                <c:pt idx="0">
                  <c:v>Arthrospira platensis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Sheet2!$B$66:$E$66</c:f>
              <c:numCache>
                <c:formatCode>General</c:formatCode>
                <c:ptCount val="4"/>
                <c:pt idx="0">
                  <c:v>0.134428676376201</c:v>
                </c:pt>
                <c:pt idx="1">
                  <c:v>0.0</c:v>
                </c:pt>
                <c:pt idx="2">
                  <c:v>0.0</c:v>
                </c:pt>
                <c:pt idx="3">
                  <c:v>0.559451579185193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00-4014-9AEA-2A07550F04BF}"/>
            </c:ext>
          </c:extLst>
        </c:ser>
        <c:ser>
          <c:idx val="6"/>
          <c:order val="6"/>
          <c:tx>
            <c:strRef>
              <c:f>Sheet2!$A$67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Sheet2!$B$60:$E$60</c:f>
              <c:strCache>
                <c:ptCount val="4"/>
                <c:pt idx="0">
                  <c:v>June</c:v>
                </c:pt>
                <c:pt idx="1">
                  <c:v>July 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Sheet2!$B$67:$E$67</c:f>
              <c:numCache>
                <c:formatCode>General</c:formatCode>
                <c:ptCount val="4"/>
                <c:pt idx="0">
                  <c:v>21.85212844870773</c:v>
                </c:pt>
                <c:pt idx="1">
                  <c:v>7.222222200527284</c:v>
                </c:pt>
                <c:pt idx="2">
                  <c:v>3.785489013670059</c:v>
                </c:pt>
                <c:pt idx="3">
                  <c:v>11.66968717335656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00-4014-9AEA-2A07550F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38105584"/>
        <c:axId val="-1637919264"/>
      </c:barChart>
      <c:catAx>
        <c:axId val="-163810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7919264"/>
        <c:crosses val="autoZero"/>
        <c:auto val="1"/>
        <c:lblAlgn val="ctr"/>
        <c:lblOffset val="100"/>
        <c:noMultiLvlLbl val="0"/>
      </c:catAx>
      <c:valAx>
        <c:axId val="-1637919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en-US" baseline="0"/>
                  <a:t> Abundance 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81055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53395316782809"/>
          <c:y val="0.831829928786412"/>
          <c:w val="0.75442738407699"/>
          <c:h val="0.168170059823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Lincoln</a:t>
            </a:r>
            <a:r>
              <a:rPr lang="en-US" b="1" baseline="0" dirty="0"/>
              <a:t> </a:t>
            </a:r>
            <a:r>
              <a:rPr lang="en-US" b="1" baseline="0" dirty="0" smtClean="0"/>
              <a:t>beach (water column)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925438475874"/>
          <c:y val="0.184919364012016"/>
          <c:w val="0.799751702125272"/>
          <c:h val="0.5312262247772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Sheet2!$A$29</c:f>
              <c:strCache>
                <c:ptCount val="1"/>
                <c:pt idx="0">
                  <c:v>Cyanobacterium 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Sheet2!$B$29:$E$29</c:f>
              <c:numCache>
                <c:formatCode>General</c:formatCode>
                <c:ptCount val="4"/>
                <c:pt idx="0">
                  <c:v>52.67799871496857</c:v>
                </c:pt>
                <c:pt idx="1">
                  <c:v>8.214285713080173</c:v>
                </c:pt>
                <c:pt idx="2">
                  <c:v>15.9482758308096</c:v>
                </c:pt>
                <c:pt idx="3">
                  <c:v>4.701986749021444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3-4AE0-A1C2-A8ACBB92B8AE}"/>
            </c:ext>
          </c:extLst>
        </c:ser>
        <c:ser>
          <c:idx val="1"/>
          <c:order val="1"/>
          <c:tx>
            <c:strRef>
              <c:f>Sheet2!$A$30</c:f>
              <c:strCache>
                <c:ptCount val="1"/>
                <c:pt idx="0">
                  <c:v>Cyanobium 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Sheet2!$B$30:$E$30</c:f>
              <c:numCache>
                <c:formatCode>General</c:formatCode>
                <c:ptCount val="4"/>
                <c:pt idx="0">
                  <c:v>3.640153946383738</c:v>
                </c:pt>
                <c:pt idx="1">
                  <c:v>0.119047616234702</c:v>
                </c:pt>
                <c:pt idx="2">
                  <c:v>0.646551736035151</c:v>
                </c:pt>
                <c:pt idx="3">
                  <c:v>0.496688737515172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D3-4AE0-A1C2-A8ACBB92B8AE}"/>
            </c:ext>
          </c:extLst>
        </c:ser>
        <c:ser>
          <c:idx val="2"/>
          <c:order val="2"/>
          <c:tx>
            <c:strRef>
              <c:f>Sheet2!$A$31</c:f>
              <c:strCache>
                <c:ptCount val="1"/>
                <c:pt idx="0">
                  <c:v> Microcystis aeruginosa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Sheet2!$B$31:$E$31</c:f>
              <c:numCache>
                <c:formatCode>General</c:formatCode>
                <c:ptCount val="4"/>
                <c:pt idx="0">
                  <c:v>0.0</c:v>
                </c:pt>
                <c:pt idx="1">
                  <c:v>0.119047616234702</c:v>
                </c:pt>
                <c:pt idx="2">
                  <c:v>1.293103472070303</c:v>
                </c:pt>
                <c:pt idx="3">
                  <c:v>2.251655622387985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D3-4AE0-A1C2-A8ACBB92B8AE}"/>
            </c:ext>
          </c:extLst>
        </c:ser>
        <c:ser>
          <c:idx val="3"/>
          <c:order val="3"/>
          <c:tx>
            <c:strRef>
              <c:f>Sheet2!$A$32</c:f>
              <c:strCache>
                <c:ptCount val="1"/>
                <c:pt idx="0">
                  <c:v> Synechococcus 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Sheet2!$B$32:$E$32</c:f>
              <c:numCache>
                <c:formatCode>General</c:formatCode>
                <c:ptCount val="4"/>
                <c:pt idx="0">
                  <c:v>40.13790891241258</c:v>
                </c:pt>
                <c:pt idx="1">
                  <c:v>3.333333351014524</c:v>
                </c:pt>
                <c:pt idx="2">
                  <c:v>10.34482756007967</c:v>
                </c:pt>
                <c:pt idx="3">
                  <c:v>2.781456951643573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D3-4AE0-A1C2-A8ACBB92B8AE}"/>
            </c:ext>
          </c:extLst>
        </c:ser>
        <c:ser>
          <c:idx val="4"/>
          <c:order val="4"/>
          <c:tx>
            <c:strRef>
              <c:f>Sheet2!$A$33</c:f>
              <c:strCache>
                <c:ptCount val="1"/>
                <c:pt idx="0">
                  <c:v> Aphanizomenon flos-aquae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Sheet2!$B$33:$E$33</c:f>
              <c:numCache>
                <c:formatCode>General</c:formatCode>
                <c:ptCount val="4"/>
                <c:pt idx="0">
                  <c:v>0.160359204238238</c:v>
                </c:pt>
                <c:pt idx="1">
                  <c:v>86.78571430861945</c:v>
                </c:pt>
                <c:pt idx="2">
                  <c:v>63.14655169544464</c:v>
                </c:pt>
                <c:pt idx="3">
                  <c:v>88.44370862399236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D3-4AE0-A1C2-A8ACBB92B8AE}"/>
            </c:ext>
          </c:extLst>
        </c:ser>
        <c:ser>
          <c:idx val="5"/>
          <c:order val="5"/>
          <c:tx>
            <c:strRef>
              <c:f>Sheet2!$A$34</c:f>
              <c:strCache>
                <c:ptCount val="1"/>
                <c:pt idx="0">
                  <c:v>Arthrospira platensis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Sheet2!$B$34:$E$34</c:f>
              <c:numCache>
                <c:formatCode>General</c:formatCode>
                <c:ptCount val="4"/>
                <c:pt idx="0">
                  <c:v>0.176395125260634</c:v>
                </c:pt>
                <c:pt idx="1">
                  <c:v>0.119047616234702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D3-4AE0-A1C2-A8ACBB92B8AE}"/>
            </c:ext>
          </c:extLst>
        </c:ser>
        <c:ser>
          <c:idx val="6"/>
          <c:order val="6"/>
          <c:tx>
            <c:strRef>
              <c:f>Sheet2!$A$35</c:f>
              <c:strCache>
                <c:ptCount val="1"/>
                <c:pt idx="0">
                  <c:v>Chroococcidiopsis sp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Sheet2!$B$35:$E$35</c:f>
              <c:numCache>
                <c:formatCode>General</c:formatCode>
                <c:ptCount val="4"/>
                <c:pt idx="0">
                  <c:v>0.0</c:v>
                </c:pt>
                <c:pt idx="1">
                  <c:v>0.238095232469405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D3-4AE0-A1C2-A8ACBB92B8AE}"/>
            </c:ext>
          </c:extLst>
        </c:ser>
        <c:ser>
          <c:idx val="7"/>
          <c:order val="7"/>
          <c:tx>
            <c:strRef>
              <c:f>Sheet2!$A$36</c:f>
              <c:strCache>
                <c:ptCount val="1"/>
                <c:pt idx="0">
                  <c:v>Prochlorococcus sp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Sheet2!$B$36:$E$36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2D3-4AE0-A1C2-A8ACBB92B8AE}"/>
            </c:ext>
          </c:extLst>
        </c:ser>
        <c:ser>
          <c:idx val="8"/>
          <c:order val="8"/>
          <c:tx>
            <c:strRef>
              <c:f>Sheet2!$A$37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Sheet2!$B$28:$E$28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Sheet2!$B$37:$E$37</c:f>
              <c:numCache>
                <c:formatCode>General</c:formatCode>
                <c:ptCount val="4"/>
                <c:pt idx="0">
                  <c:v>3.207184096736227</c:v>
                </c:pt>
                <c:pt idx="1">
                  <c:v>1.07142854611233</c:v>
                </c:pt>
                <c:pt idx="2">
                  <c:v>8.620689705560636</c:v>
                </c:pt>
                <c:pt idx="3">
                  <c:v>1.324503315439458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D3-4AE0-A1C2-A8ACBB92B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38151296"/>
        <c:axId val="-1638158720"/>
      </c:barChart>
      <c:catAx>
        <c:axId val="-16381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8158720"/>
        <c:crosses val="autoZero"/>
        <c:auto val="1"/>
        <c:lblAlgn val="ctr"/>
        <c:lblOffset val="100"/>
        <c:noMultiLvlLbl val="0"/>
      </c:catAx>
      <c:valAx>
        <c:axId val="-1638158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en-US" baseline="0"/>
                  <a:t> Abundance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81512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8623594634249"/>
          <c:y val="0.806370088895742"/>
          <c:w val="0.627527887309814"/>
          <c:h val="0.157627119201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Geneva</a:t>
            </a:r>
            <a:r>
              <a:rPr lang="en-US" baseline="0"/>
              <a:t> Discharge </a:t>
            </a:r>
            <a:endParaRPr lang="en-US"/>
          </a:p>
        </c:rich>
      </c:tx>
      <c:layout>
        <c:manualLayout>
          <c:xMode val="edge"/>
          <c:yMode val="edge"/>
          <c:x val="0.399306702953284"/>
          <c:y val="0.0378787765811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64432781638279"/>
          <c:y val="0.163219648288103"/>
          <c:w val="0.909200746346161"/>
          <c:h val="0.5173727877079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Sheet2!$A$44</c:f>
              <c:strCache>
                <c:ptCount val="1"/>
                <c:pt idx="0">
                  <c:v>Cyanobacterium 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Sheet2!$B$44:$E$44</c:f>
              <c:numCache>
                <c:formatCode>General</c:formatCode>
                <c:ptCount val="4"/>
                <c:pt idx="0">
                  <c:v>45.92620109252294</c:v>
                </c:pt>
                <c:pt idx="1">
                  <c:v>30.12618295072081</c:v>
                </c:pt>
                <c:pt idx="2">
                  <c:v>38.93678159855784</c:v>
                </c:pt>
                <c:pt idx="3">
                  <c:v>15.1863041292377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7E-436D-A86F-98FB37B44A59}"/>
            </c:ext>
          </c:extLst>
        </c:ser>
        <c:ser>
          <c:idx val="1"/>
          <c:order val="1"/>
          <c:tx>
            <c:strRef>
              <c:f>Sheet2!$A$45</c:f>
              <c:strCache>
                <c:ptCount val="1"/>
                <c:pt idx="0">
                  <c:v>Cyanobium 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Sheet2!$B$45:$E$45</c:f>
              <c:numCache>
                <c:formatCode>General</c:formatCode>
                <c:ptCount val="4"/>
                <c:pt idx="0">
                  <c:v>2.414561664924246</c:v>
                </c:pt>
                <c:pt idx="1">
                  <c:v>0.315457397251152</c:v>
                </c:pt>
                <c:pt idx="2">
                  <c:v>0.574712636834415</c:v>
                </c:pt>
                <c:pt idx="3">
                  <c:v>0.22155085736475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7E-436D-A86F-98FB37B44A59}"/>
            </c:ext>
          </c:extLst>
        </c:ser>
        <c:ser>
          <c:idx val="2"/>
          <c:order val="2"/>
          <c:tx>
            <c:strRef>
              <c:f>Sheet2!$A$46</c:f>
              <c:strCache>
                <c:ptCount val="1"/>
                <c:pt idx="0">
                  <c:v> Microcystis aeruginosa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Sheet2!$B$46:$E$46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6.505538769911863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7E-436D-A86F-98FB37B44A59}"/>
            </c:ext>
          </c:extLst>
        </c:ser>
        <c:ser>
          <c:idx val="3"/>
          <c:order val="3"/>
          <c:tx>
            <c:strRef>
              <c:f>Sheet2!$A$47</c:f>
              <c:strCache>
                <c:ptCount val="1"/>
                <c:pt idx="0">
                  <c:v> Synechococcus 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Sheet2!$B$47:$E$47</c:f>
              <c:numCache>
                <c:formatCode>General</c:formatCode>
                <c:ptCount val="4"/>
                <c:pt idx="0">
                  <c:v>48.72461613996045</c:v>
                </c:pt>
                <c:pt idx="1">
                  <c:v>5.520504738183006</c:v>
                </c:pt>
                <c:pt idx="2">
                  <c:v>46.4080459809541</c:v>
                </c:pt>
                <c:pt idx="3">
                  <c:v>31.62134944662343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7E-436D-A86F-98FB37B44A59}"/>
            </c:ext>
          </c:extLst>
        </c:ser>
        <c:ser>
          <c:idx val="4"/>
          <c:order val="4"/>
          <c:tx>
            <c:strRef>
              <c:f>Sheet2!$A$48</c:f>
              <c:strCache>
                <c:ptCount val="1"/>
                <c:pt idx="0">
                  <c:v> Aphanizomenon flos-aquae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Sheet2!$B$48:$E$48</c:f>
              <c:numCache>
                <c:formatCode>General</c:formatCode>
                <c:ptCount val="4"/>
                <c:pt idx="0">
                  <c:v>0.148588409433865</c:v>
                </c:pt>
                <c:pt idx="1">
                  <c:v>62.14511044854158</c:v>
                </c:pt>
                <c:pt idx="2">
                  <c:v>5.028735611131945</c:v>
                </c:pt>
                <c:pt idx="3">
                  <c:v>43.44410876222282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7E-436D-A86F-98FB37B44A59}"/>
            </c:ext>
          </c:extLst>
        </c:ser>
        <c:ser>
          <c:idx val="5"/>
          <c:order val="5"/>
          <c:tx>
            <c:strRef>
              <c:f>Sheet2!$A$49</c:f>
              <c:strCache>
                <c:ptCount val="1"/>
                <c:pt idx="0">
                  <c:v>Arthrospira platensis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Sheet2!$B$49:$E$49</c:f>
              <c:numCache>
                <c:formatCode>General</c:formatCode>
                <c:ptCount val="4"/>
                <c:pt idx="0">
                  <c:v>0.0742942047169323</c:v>
                </c:pt>
                <c:pt idx="1">
                  <c:v>0.473186136774993</c:v>
                </c:pt>
                <c:pt idx="2">
                  <c:v>0.14367817215221</c:v>
                </c:pt>
                <c:pt idx="3">
                  <c:v>0.0805639498271707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7E-436D-A86F-98FB37B44A59}"/>
            </c:ext>
          </c:extLst>
        </c:ser>
        <c:ser>
          <c:idx val="6"/>
          <c:order val="6"/>
          <c:tx>
            <c:strRef>
              <c:f>Sheet2!$A$50</c:f>
              <c:strCache>
                <c:ptCount val="1"/>
                <c:pt idx="0">
                  <c:v>Chroococcidiopsis sp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Sheet2!$B$50:$E$50</c:f>
              <c:numCache>
                <c:formatCode>General</c:formatCode>
                <c:ptCount val="4"/>
                <c:pt idx="0">
                  <c:v>0.0619118364891804</c:v>
                </c:pt>
                <c:pt idx="1">
                  <c:v>0.315457397251152</c:v>
                </c:pt>
                <c:pt idx="2">
                  <c:v>0.431034464682205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57E-436D-A86F-98FB37B44A59}"/>
            </c:ext>
          </c:extLst>
        </c:ser>
        <c:ser>
          <c:idx val="7"/>
          <c:order val="7"/>
          <c:tx>
            <c:strRef>
              <c:f>Sheet2!$A$51</c:f>
              <c:strCache>
                <c:ptCount val="1"/>
                <c:pt idx="0">
                  <c:v>Prochlorococcus sp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Sheet2!$B$51:$E$51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7E-436D-A86F-98FB37B44A59}"/>
            </c:ext>
          </c:extLst>
        </c:ser>
        <c:ser>
          <c:idx val="8"/>
          <c:order val="8"/>
          <c:tx>
            <c:strRef>
              <c:f>Sheet2!$A$52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Sheet2!$B$43:$E$43</c:f>
              <c:strCache>
                <c:ptCount val="4"/>
                <c:pt idx="0">
                  <c:v>June</c:v>
                </c:pt>
                <c:pt idx="1">
                  <c:v>July 20th</c:v>
                </c:pt>
                <c:pt idx="2">
                  <c:v>July 26th</c:v>
                </c:pt>
                <c:pt idx="3">
                  <c:v>August</c:v>
                </c:pt>
              </c:strCache>
            </c:strRef>
          </c:cat>
          <c:val>
            <c:numRef>
              <c:f>Sheet2!$B$52:$E$52</c:f>
              <c:numCache>
                <c:formatCode>General</c:formatCode>
                <c:ptCount val="4"/>
                <c:pt idx="0">
                  <c:v>2.649826651952381</c:v>
                </c:pt>
                <c:pt idx="1">
                  <c:v>1.104100931277287</c:v>
                </c:pt>
                <c:pt idx="2">
                  <c:v>8.4770115356873</c:v>
                </c:pt>
                <c:pt idx="3">
                  <c:v>2.940584084812272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7E-436D-A86F-98FB37B44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38542432"/>
        <c:axId val="-1638548368"/>
      </c:barChart>
      <c:catAx>
        <c:axId val="-16385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8548368"/>
        <c:crosses val="autoZero"/>
        <c:auto val="1"/>
        <c:lblAlgn val="ctr"/>
        <c:lblOffset val="100"/>
        <c:noMultiLvlLbl val="0"/>
      </c:catAx>
      <c:valAx>
        <c:axId val="-16385483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85424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7210184494689"/>
          <c:y val="0.772072293647302"/>
          <c:w val="0.705579631010623"/>
          <c:h val="0.195726200995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Sediment</a:t>
            </a:r>
            <a:r>
              <a:rPr lang="en-US" b="1" baseline="0" dirty="0"/>
              <a:t> </a:t>
            </a:r>
            <a:r>
              <a:rPr lang="en-US" b="1" baseline="0" dirty="0" smtClean="0"/>
              <a:t>cyanobacterial speciation (top 5 cm) - August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Sheet2!$A$107</c:f>
              <c:strCache>
                <c:ptCount val="1"/>
                <c:pt idx="0">
                  <c:v>Cyanobacterium 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Sheet2!$B$107:$F$107</c:f>
              <c:numCache>
                <c:formatCode>General</c:formatCode>
                <c:ptCount val="5"/>
                <c:pt idx="0">
                  <c:v>10.98901091801576</c:v>
                </c:pt>
                <c:pt idx="1">
                  <c:v>8.53658536585366</c:v>
                </c:pt>
                <c:pt idx="2">
                  <c:v>19.39393939523387</c:v>
                </c:pt>
                <c:pt idx="3">
                  <c:v>24.40191386607241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9-42DB-96C5-54195D5CE199}"/>
            </c:ext>
          </c:extLst>
        </c:ser>
        <c:ser>
          <c:idx val="1"/>
          <c:order val="1"/>
          <c:tx>
            <c:strRef>
              <c:f>Sheet2!$A$108</c:f>
              <c:strCache>
                <c:ptCount val="1"/>
                <c:pt idx="0">
                  <c:v>Cyanobium 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Sheet2!$B$108:$F$108</c:f>
              <c:numCache>
                <c:formatCode>General</c:formatCode>
                <c:ptCount val="5"/>
                <c:pt idx="0">
                  <c:v>1.098901150533993</c:v>
                </c:pt>
                <c:pt idx="1">
                  <c:v>0.0</c:v>
                </c:pt>
                <c:pt idx="2">
                  <c:v>1.818181771580827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59-42DB-96C5-54195D5CE199}"/>
            </c:ext>
          </c:extLst>
        </c:ser>
        <c:ser>
          <c:idx val="2"/>
          <c:order val="2"/>
          <c:tx>
            <c:strRef>
              <c:f>Sheet2!$A$109</c:f>
              <c:strCache>
                <c:ptCount val="1"/>
                <c:pt idx="0">
                  <c:v> Synechococcus 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Sheet2!$B$109:$F$109</c:f>
              <c:numCache>
                <c:formatCode>General</c:formatCode>
                <c:ptCount val="5"/>
                <c:pt idx="0">
                  <c:v>0.549450575266997</c:v>
                </c:pt>
                <c:pt idx="1">
                  <c:v>2.439024390243903</c:v>
                </c:pt>
                <c:pt idx="2">
                  <c:v>3.636363543161653</c:v>
                </c:pt>
                <c:pt idx="3">
                  <c:v>24.40191386607241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59-42DB-96C5-54195D5CE199}"/>
            </c:ext>
          </c:extLst>
        </c:ser>
        <c:ser>
          <c:idx val="3"/>
          <c:order val="3"/>
          <c:tx>
            <c:strRef>
              <c:f>Sheet2!$A$110</c:f>
              <c:strCache>
                <c:ptCount val="1"/>
                <c:pt idx="0">
                  <c:v> Aphanizomenon flos-aquae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Sheet2!$B$110:$F$110</c:f>
              <c:numCache>
                <c:formatCode>General</c:formatCode>
                <c:ptCount val="5"/>
                <c:pt idx="0">
                  <c:v>68.13186800493727</c:v>
                </c:pt>
                <c:pt idx="1">
                  <c:v>73.78048780487805</c:v>
                </c:pt>
                <c:pt idx="2">
                  <c:v>47.87878786195974</c:v>
                </c:pt>
                <c:pt idx="3">
                  <c:v>22.4880382987615</c:v>
                </c:pt>
                <c:pt idx="4">
                  <c:v>9.803921654994233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59-42DB-96C5-54195D5CE199}"/>
            </c:ext>
          </c:extLst>
        </c:ser>
        <c:ser>
          <c:idx val="4"/>
          <c:order val="4"/>
          <c:tx>
            <c:strRef>
              <c:f>Sheet2!$A$111</c:f>
              <c:strCache>
                <c:ptCount val="1"/>
                <c:pt idx="0">
                  <c:v>Arthrospira platensis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Sheet2!$B$111:$F$111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1.913875567310868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59-42DB-96C5-54195D5CE199}"/>
            </c:ext>
          </c:extLst>
        </c:ser>
        <c:ser>
          <c:idx val="5"/>
          <c:order val="5"/>
          <c:tx>
            <c:strRef>
              <c:f>Sheet2!$A$112</c:f>
              <c:strCache>
                <c:ptCount val="1"/>
                <c:pt idx="0">
                  <c:v>Prochlorococcus sp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Sheet2!$B$112:$F$112</c:f>
              <c:numCache>
                <c:formatCode>General</c:formatCode>
                <c:ptCount val="5"/>
                <c:pt idx="0">
                  <c:v>1.64835172580099</c:v>
                </c:pt>
                <c:pt idx="1">
                  <c:v>1.219512195121951</c:v>
                </c:pt>
                <c:pt idx="2">
                  <c:v>2.424242504499686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59-42DB-96C5-54195D5CE199}"/>
            </c:ext>
          </c:extLst>
        </c:ser>
        <c:ser>
          <c:idx val="6"/>
          <c:order val="6"/>
          <c:tx>
            <c:strRef>
              <c:f>Sheet2!$A$113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Sheet2!$B$106:$F$106</c:f>
              <c:strCache>
                <c:ptCount val="5"/>
                <c:pt idx="0">
                  <c:v>Pelican Point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Provo bay</c:v>
                </c:pt>
                <c:pt idx="4">
                  <c:v>Saratoga Springs</c:v>
                </c:pt>
              </c:strCache>
            </c:strRef>
          </c:cat>
          <c:val>
            <c:numRef>
              <c:f>Sheet2!$B$113:$F$113</c:f>
              <c:numCache>
                <c:formatCode>General</c:formatCode>
                <c:ptCount val="5"/>
                <c:pt idx="0">
                  <c:v>17.58241762544499</c:v>
                </c:pt>
                <c:pt idx="1">
                  <c:v>14.02439024390242</c:v>
                </c:pt>
                <c:pt idx="2">
                  <c:v>24.84848492356423</c:v>
                </c:pt>
                <c:pt idx="3">
                  <c:v>26.79425840178276</c:v>
                </c:pt>
                <c:pt idx="4">
                  <c:v>90.19607834500569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59-42DB-96C5-54195D5C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22587904"/>
        <c:axId val="-1722616448"/>
      </c:barChart>
      <c:catAx>
        <c:axId val="-17225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2616448"/>
        <c:crosses val="autoZero"/>
        <c:auto val="1"/>
        <c:lblAlgn val="ctr"/>
        <c:lblOffset val="100"/>
        <c:noMultiLvlLbl val="0"/>
      </c:catAx>
      <c:valAx>
        <c:axId val="-1722616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25879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55267737419747"/>
          <c:y val="0.772933639561422"/>
          <c:w val="0.689464364014149"/>
          <c:h val="0.227066360438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Saratoga  Springs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928367047994"/>
          <c:y val="0.121506930163883"/>
          <c:w val="0.858180636900276"/>
          <c:h val="0.6219046936086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Sheet2!$A$83</c:f>
              <c:strCache>
                <c:ptCount val="1"/>
                <c:pt idx="0">
                  <c:v>Cyanobacterium sp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Sheet2!$B$83:$E$83</c:f>
              <c:numCache>
                <c:formatCode>General</c:formatCode>
                <c:ptCount val="4"/>
                <c:pt idx="0">
                  <c:v>48.98989899452937</c:v>
                </c:pt>
                <c:pt idx="1">
                  <c:v>32.19696964824691</c:v>
                </c:pt>
                <c:pt idx="2">
                  <c:v>39.67213111633427</c:v>
                </c:pt>
                <c:pt idx="3">
                  <c:v>12.3935989084896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9-4393-9B8B-D9983EAF4AF2}"/>
            </c:ext>
          </c:extLst>
        </c:ser>
        <c:ser>
          <c:idx val="1"/>
          <c:order val="1"/>
          <c:tx>
            <c:strRef>
              <c:f>Sheet2!$A$84</c:f>
              <c:strCache>
                <c:ptCount val="1"/>
                <c:pt idx="0">
                  <c:v>Cyanobium 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Sheet2!$B$84:$E$84</c:f>
              <c:numCache>
                <c:formatCode>General</c:formatCode>
                <c:ptCount val="4"/>
                <c:pt idx="0">
                  <c:v>4.276094274683111</c:v>
                </c:pt>
                <c:pt idx="1">
                  <c:v>0.378787929887397</c:v>
                </c:pt>
                <c:pt idx="2">
                  <c:v>0.655737718520957</c:v>
                </c:pt>
                <c:pt idx="3">
                  <c:v>0.561797754667627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49-4393-9B8B-D9983EAF4AF2}"/>
            </c:ext>
          </c:extLst>
        </c:ser>
        <c:ser>
          <c:idx val="2"/>
          <c:order val="2"/>
          <c:tx>
            <c:strRef>
              <c:f>Sheet2!$A$85</c:f>
              <c:strCache>
                <c:ptCount val="1"/>
                <c:pt idx="0">
                  <c:v> Microcystis aeruginosa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Sheet2!$B$85:$E$85</c:f>
              <c:numCache>
                <c:formatCode>General</c:formatCode>
                <c:ptCount val="4"/>
                <c:pt idx="0">
                  <c:v>0.0</c:v>
                </c:pt>
                <c:pt idx="1">
                  <c:v>1.136363685086432</c:v>
                </c:pt>
                <c:pt idx="2">
                  <c:v>0.0</c:v>
                </c:pt>
                <c:pt idx="3">
                  <c:v>1.549199865249148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49-4393-9B8B-D9983EAF4AF2}"/>
            </c:ext>
          </c:extLst>
        </c:ser>
        <c:ser>
          <c:idx val="3"/>
          <c:order val="3"/>
          <c:tx>
            <c:strRef>
              <c:f>Sheet2!$A$86</c:f>
              <c:strCache>
                <c:ptCount val="1"/>
                <c:pt idx="0">
                  <c:v> Synechococcus 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Sheet2!$B$86:$E$86</c:f>
              <c:numCache>
                <c:formatCode>General</c:formatCode>
                <c:ptCount val="4"/>
                <c:pt idx="0">
                  <c:v>46.16161615738261</c:v>
                </c:pt>
                <c:pt idx="1">
                  <c:v>12.12121208318457</c:v>
                </c:pt>
                <c:pt idx="2">
                  <c:v>33.11475411416406</c:v>
                </c:pt>
                <c:pt idx="3">
                  <c:v>6.418113718779884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49-4393-9B8B-D9983EAF4AF2}"/>
            </c:ext>
          </c:extLst>
        </c:ser>
        <c:ser>
          <c:idx val="4"/>
          <c:order val="4"/>
          <c:tx>
            <c:strRef>
              <c:f>Sheet2!$A$87</c:f>
              <c:strCache>
                <c:ptCount val="1"/>
                <c:pt idx="0">
                  <c:v> Aphanizomenon flos-aquae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Sheet2!$B$87:$E$87</c:f>
              <c:numCache>
                <c:formatCode>General</c:formatCode>
                <c:ptCount val="4"/>
                <c:pt idx="0">
                  <c:v>0.0</c:v>
                </c:pt>
                <c:pt idx="1">
                  <c:v>47.34848485680331</c:v>
                </c:pt>
                <c:pt idx="2">
                  <c:v>12.62295083747596</c:v>
                </c:pt>
                <c:pt idx="3">
                  <c:v>77.15355805111948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49-4393-9B8B-D9983EAF4AF2}"/>
            </c:ext>
          </c:extLst>
        </c:ser>
        <c:ser>
          <c:idx val="5"/>
          <c:order val="5"/>
          <c:tx>
            <c:strRef>
              <c:f>Sheet2!$A$88</c:f>
              <c:strCache>
                <c:ptCount val="1"/>
                <c:pt idx="0">
                  <c:v>Prochlorococcus sp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Sheet2!$B$88:$E$88</c:f>
              <c:numCache>
                <c:formatCode>General</c:formatCode>
                <c:ptCount val="4"/>
                <c:pt idx="0">
                  <c:v>0.0</c:v>
                </c:pt>
                <c:pt idx="1">
                  <c:v>1.515151510398071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49-4393-9B8B-D9983EAF4AF2}"/>
            </c:ext>
          </c:extLst>
        </c:ser>
        <c:ser>
          <c:idx val="6"/>
          <c:order val="6"/>
          <c:tx>
            <c:strRef>
              <c:f>Sheet2!$A$89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Sheet2!$B$82:$F$82</c:f>
              <c:strCache>
                <c:ptCount val="5"/>
                <c:pt idx="0">
                  <c:v>30-Jun</c:v>
                </c:pt>
                <c:pt idx="1">
                  <c:v>20-Jul</c:v>
                </c:pt>
                <c:pt idx="2">
                  <c:v>26-Jul</c:v>
                </c:pt>
                <c:pt idx="3">
                  <c:v>4-Aug</c:v>
                </c:pt>
                <c:pt idx="4">
                  <c:v>Sediment</c:v>
                </c:pt>
              </c:strCache>
            </c:strRef>
          </c:cat>
          <c:val>
            <c:numRef>
              <c:f>Sheet2!$B$89:$E$89</c:f>
              <c:numCache>
                <c:formatCode>General</c:formatCode>
                <c:ptCount val="4"/>
                <c:pt idx="0">
                  <c:v>0.572390573404846</c:v>
                </c:pt>
                <c:pt idx="1">
                  <c:v>5.303030286393247</c:v>
                </c:pt>
                <c:pt idx="2">
                  <c:v>13.93442621350475</c:v>
                </c:pt>
                <c:pt idx="3">
                  <c:v>1.923731701694237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49-4393-9B8B-D9983EAF4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30560784"/>
        <c:axId val="-1630559008"/>
      </c:barChart>
      <c:catAx>
        <c:axId val="-163056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0559008"/>
        <c:crosses val="autoZero"/>
        <c:auto val="1"/>
        <c:lblAlgn val="ctr"/>
        <c:lblOffset val="100"/>
        <c:noMultiLvlLbl val="0"/>
      </c:catAx>
      <c:valAx>
        <c:axId val="-1630559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en-US" baseline="0"/>
                  <a:t> abundance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05607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2408809378649"/>
          <c:y val="0.838764154999297"/>
          <c:w val="0.775182200061783"/>
          <c:h val="0.127841024879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Pelican Point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33671544763935"/>
          <c:y val="0.107635598747421"/>
          <c:w val="0.912016222220566"/>
          <c:h val="0.6449557550598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Cyanobacterium sp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51.76869650053544</c:v>
                </c:pt>
                <c:pt idx="1">
                  <c:v>10.9704641592474</c:v>
                </c:pt>
                <c:pt idx="2">
                  <c:v>1.57043334675641</c:v>
                </c:pt>
                <c:pt idx="3">
                  <c:v>10.98901091801576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F4-4967-A296-9247447C89AC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Cyanobium 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Sheet2!$B$5:$E$5</c:f>
              <c:numCache>
                <c:formatCode>General</c:formatCode>
                <c:ptCount val="4"/>
                <c:pt idx="0">
                  <c:v>4.71652398456015</c:v>
                </c:pt>
                <c:pt idx="1">
                  <c:v>1.265822764760776</c:v>
                </c:pt>
                <c:pt idx="2">
                  <c:v>0.188924310204985</c:v>
                </c:pt>
                <c:pt idx="3">
                  <c:v>1.098901150533993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F4-4967-A296-9247447C89AC}"/>
            </c:ext>
          </c:extLst>
        </c:ser>
        <c:ser>
          <c:idx val="2"/>
          <c:order val="2"/>
          <c:tx>
            <c:strRef>
              <c:f>Sheet2!$A$6</c:f>
              <c:strCache>
                <c:ptCount val="1"/>
                <c:pt idx="0">
                  <c:v> Microcystis aeruginosa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Sheet2!$B$6:$E$6</c:f>
              <c:numCache>
                <c:formatCode>General</c:formatCode>
                <c:ptCount val="4"/>
                <c:pt idx="0">
                  <c:v>0.032304956141115</c:v>
                </c:pt>
                <c:pt idx="1">
                  <c:v>1.265822764760776</c:v>
                </c:pt>
                <c:pt idx="2">
                  <c:v>0.814736095360486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F4-4967-A296-9247447C89AC}"/>
            </c:ext>
          </c:extLst>
        </c:ser>
        <c:ser>
          <c:idx val="3"/>
          <c:order val="3"/>
          <c:tx>
            <c:strRef>
              <c:f>Sheet2!$A$7</c:f>
              <c:strCache>
                <c:ptCount val="1"/>
                <c:pt idx="0">
                  <c:v> Synechococcus 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Sheet2!$B$7:$E$7</c:f>
              <c:numCache>
                <c:formatCode>General</c:formatCode>
                <c:ptCount val="4"/>
                <c:pt idx="0">
                  <c:v>40.65579066870163</c:v>
                </c:pt>
                <c:pt idx="1">
                  <c:v>2.531645529521543</c:v>
                </c:pt>
                <c:pt idx="2">
                  <c:v>1.12173810407058</c:v>
                </c:pt>
                <c:pt idx="3">
                  <c:v>0.549450575266997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F4-4967-A296-9247447C89AC}"/>
            </c:ext>
          </c:extLst>
        </c:ser>
        <c:ser>
          <c:idx val="4"/>
          <c:order val="4"/>
          <c:tx>
            <c:strRef>
              <c:f>Sheet2!$A$8</c:f>
              <c:strCache>
                <c:ptCount val="1"/>
                <c:pt idx="0">
                  <c:v> Aphanizomenon flos-aquae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Sheet2!$B$8:$E$8</c:f>
              <c:numCache>
                <c:formatCode>General</c:formatCode>
                <c:ptCount val="4"/>
                <c:pt idx="0">
                  <c:v>0.032304956141115</c:v>
                </c:pt>
                <c:pt idx="1">
                  <c:v>81.01265833060091</c:v>
                </c:pt>
                <c:pt idx="2">
                  <c:v>95.18243004482473</c:v>
                </c:pt>
                <c:pt idx="3">
                  <c:v>68.13186800493727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F4-4967-A296-9247447C89AC}"/>
            </c:ext>
          </c:extLst>
        </c:ser>
        <c:ser>
          <c:idx val="5"/>
          <c:order val="5"/>
          <c:tx>
            <c:strRef>
              <c:f>Sheet2!#REF!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F4-4967-A296-9247447C89AC}"/>
            </c:ext>
          </c:extLst>
        </c:ser>
        <c:ser>
          <c:idx val="6"/>
          <c:order val="6"/>
          <c:tx>
            <c:strRef>
              <c:f>Sheet2!$A$9</c:f>
              <c:strCache>
                <c:ptCount val="1"/>
                <c:pt idx="0">
                  <c:v>Chroococcidiopsis sp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Sheet2!$B$9:$E$9</c:f>
              <c:numCache>
                <c:formatCode>General</c:formatCode>
                <c:ptCount val="4"/>
                <c:pt idx="0">
                  <c:v>0.0161524780705575</c:v>
                </c:pt>
                <c:pt idx="1">
                  <c:v>0.84388184317385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F4-4967-A296-9247447C89AC}"/>
            </c:ext>
          </c:extLst>
        </c:ser>
        <c:ser>
          <c:idx val="7"/>
          <c:order val="7"/>
          <c:tx>
            <c:strRef>
              <c:f>Sheet2!$A$10</c:f>
              <c:strCache>
                <c:ptCount val="1"/>
                <c:pt idx="0">
                  <c:v>Prochlorococcus sp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Sheet2!$B$10:$E$10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1.64835172580099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F4-4967-A296-9247447C89AC}"/>
            </c:ext>
          </c:extLst>
        </c:ser>
        <c:ser>
          <c:idx val="8"/>
          <c:order val="8"/>
          <c:tx>
            <c:strRef>
              <c:f>Sheet2!$A$11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Sheet2!$B$3:$E$3</c:f>
              <c:strCache>
                <c:ptCount val="4"/>
                <c:pt idx="0">
                  <c:v>30-Jun</c:v>
                </c:pt>
                <c:pt idx="1">
                  <c:v>26-Jul</c:v>
                </c:pt>
                <c:pt idx="2">
                  <c:v>4-Aug</c:v>
                </c:pt>
                <c:pt idx="3">
                  <c:v>Sediment </c:v>
                </c:pt>
              </c:strCache>
            </c:strRef>
          </c:cat>
          <c:val>
            <c:numRef>
              <c:f>Sheet2!$B$11:$E$11</c:f>
              <c:numCache>
                <c:formatCode>General</c:formatCode>
                <c:ptCount val="4"/>
                <c:pt idx="0">
                  <c:v>2.778226455849989</c:v>
                </c:pt>
                <c:pt idx="1">
                  <c:v>2.109704607934617</c:v>
                </c:pt>
                <c:pt idx="2">
                  <c:v>1.121738098782586</c:v>
                </c:pt>
                <c:pt idx="3">
                  <c:v>17.58241762544499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F4-4967-A296-9247447C8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30728496"/>
        <c:axId val="-1630724000"/>
      </c:barChart>
      <c:catAx>
        <c:axId val="-163072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0724000"/>
        <c:crosses val="autoZero"/>
        <c:auto val="1"/>
        <c:lblAlgn val="ctr"/>
        <c:lblOffset val="100"/>
        <c:noMultiLvlLbl val="0"/>
      </c:catAx>
      <c:valAx>
        <c:axId val="-16307240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07284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58138084308226"/>
          <c:y val="0.804236387534871"/>
          <c:w val="0.841861915691774"/>
          <c:h val="0.195763612465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Phosphate - 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086579226105"/>
          <c:y val="0.143545535045085"/>
          <c:w val="0.831042670159206"/>
          <c:h val="0.439272424630852"/>
        </c:manualLayout>
      </c:layout>
      <c:barChart>
        <c:barDir val="col"/>
        <c:grouping val="clustered"/>
        <c:varyColors val="0"/>
        <c:ser>
          <c:idx val="0"/>
          <c:order val="0"/>
          <c:tx>
            <c:v>May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summary'!$J$3:$J$7</c:f>
              <c:numCache>
                <c:formatCode>General</c:formatCode>
                <c:ptCount val="5"/>
                <c:pt idx="0">
                  <c:v>0.002</c:v>
                </c:pt>
                <c:pt idx="1">
                  <c:v>0.0</c:v>
                </c:pt>
                <c:pt idx="2">
                  <c:v>0.0</c:v>
                </c:pt>
                <c:pt idx="3">
                  <c:v>0.002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v>June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summary'!$K$3:$K$7</c:f>
              <c:numCache>
                <c:formatCode>General</c:formatCode>
                <c:ptCount val="5"/>
                <c:pt idx="0">
                  <c:v>0.003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v>July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summary'!$L$3:$L$7</c:f>
              <c:numCache>
                <c:formatCode>General</c:formatCode>
                <c:ptCount val="5"/>
                <c:pt idx="0">
                  <c:v>0.0115</c:v>
                </c:pt>
                <c:pt idx="1">
                  <c:v>0.00225</c:v>
                </c:pt>
                <c:pt idx="2">
                  <c:v>0.0325</c:v>
                </c:pt>
                <c:pt idx="3">
                  <c:v>0.01575</c:v>
                </c:pt>
              </c:numCache>
            </c:numRef>
          </c:val>
        </c:ser>
        <c:ser>
          <c:idx val="3"/>
          <c:order val="3"/>
          <c:tx>
            <c:v>August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'nutrient summary'!$A$3:$A$7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'nutrient summary'!$M$3:$M$7</c:f>
              <c:numCache>
                <c:formatCode>General</c:formatCode>
                <c:ptCount val="5"/>
                <c:pt idx="0">
                  <c:v>0.0046</c:v>
                </c:pt>
                <c:pt idx="1">
                  <c:v>0.016</c:v>
                </c:pt>
                <c:pt idx="2">
                  <c:v>0.006</c:v>
                </c:pt>
                <c:pt idx="3">
                  <c:v>0.006</c:v>
                </c:pt>
                <c:pt idx="4">
                  <c:v>0.005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5942560"/>
        <c:axId val="-1626088800"/>
      </c:barChart>
      <c:catAx>
        <c:axId val="-16259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6088800"/>
        <c:crosses val="autoZero"/>
        <c:auto val="1"/>
        <c:lblAlgn val="ctr"/>
        <c:lblOffset val="100"/>
        <c:noMultiLvlLbl val="0"/>
      </c:catAx>
      <c:valAx>
        <c:axId val="-1626088800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59425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pH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8.3</c:v>
                </c:pt>
                <c:pt idx="1">
                  <c:v>7.87</c:v>
                </c:pt>
                <c:pt idx="2">
                  <c:v>7.960000000000001</c:v>
                </c:pt>
                <c:pt idx="3">
                  <c:v>7.76</c:v>
                </c:pt>
                <c:pt idx="4">
                  <c:v>8.16</c:v>
                </c:pt>
              </c:numCache>
            </c:numRef>
          </c:val>
        </c:ser>
        <c:ser>
          <c:idx val="1"/>
          <c:order val="1"/>
          <c:tx>
            <c:v>June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8.239999999999998</c:v>
                </c:pt>
                <c:pt idx="1">
                  <c:v>8.38</c:v>
                </c:pt>
                <c:pt idx="2">
                  <c:v>8.0</c:v>
                </c:pt>
                <c:pt idx="3">
                  <c:v>8.4</c:v>
                </c:pt>
                <c:pt idx="4">
                  <c:v>8.37</c:v>
                </c:pt>
              </c:numCache>
            </c:numRef>
          </c:val>
        </c:ser>
        <c:ser>
          <c:idx val="2"/>
          <c:order val="2"/>
          <c:tx>
            <c:v>July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9.06</c:v>
                </c:pt>
                <c:pt idx="1">
                  <c:v>9.27</c:v>
                </c:pt>
                <c:pt idx="2">
                  <c:v>8.65</c:v>
                </c:pt>
                <c:pt idx="3">
                  <c:v>8.49</c:v>
                </c:pt>
                <c:pt idx="4">
                  <c:v>8.98</c:v>
                </c:pt>
              </c:numCache>
            </c:numRef>
          </c:val>
        </c:ser>
        <c:ser>
          <c:idx val="3"/>
          <c:order val="3"/>
          <c:tx>
            <c:v>August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8.710000000000001</c:v>
                </c:pt>
                <c:pt idx="1">
                  <c:v>8.69</c:v>
                </c:pt>
                <c:pt idx="2">
                  <c:v>8.67</c:v>
                </c:pt>
                <c:pt idx="3">
                  <c:v>8.77</c:v>
                </c:pt>
                <c:pt idx="4">
                  <c:v>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7552480"/>
        <c:axId val="-1627594672"/>
      </c:barChart>
      <c:catAx>
        <c:axId val="-16275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7594672"/>
        <c:crosses val="autoZero"/>
        <c:auto val="1"/>
        <c:lblAlgn val="ctr"/>
        <c:lblOffset val="100"/>
        <c:noMultiLvlLbl val="0"/>
      </c:catAx>
      <c:valAx>
        <c:axId val="-162759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75524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Temp (C)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 formatCode="0.00">
                  <c:v>16.47</c:v>
                </c:pt>
                <c:pt idx="1">
                  <c:v>15.58</c:v>
                </c:pt>
                <c:pt idx="2">
                  <c:v>15.55</c:v>
                </c:pt>
                <c:pt idx="3">
                  <c:v>15.2</c:v>
                </c:pt>
                <c:pt idx="4">
                  <c:v>15.62</c:v>
                </c:pt>
              </c:numCache>
            </c:numRef>
          </c:val>
        </c:ser>
        <c:ser>
          <c:idx val="1"/>
          <c:order val="1"/>
          <c:tx>
            <c:v>June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21.99</c:v>
                </c:pt>
                <c:pt idx="1">
                  <c:v>23.57</c:v>
                </c:pt>
                <c:pt idx="2">
                  <c:v>21.27</c:v>
                </c:pt>
                <c:pt idx="3">
                  <c:v>21.66</c:v>
                </c:pt>
                <c:pt idx="4">
                  <c:v>22.4</c:v>
                </c:pt>
              </c:numCache>
            </c:numRef>
          </c:val>
        </c:ser>
        <c:ser>
          <c:idx val="2"/>
          <c:order val="2"/>
          <c:tx>
            <c:v>July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0">
                  <c:v>21.5</c:v>
                </c:pt>
                <c:pt idx="1">
                  <c:v>23.25</c:v>
                </c:pt>
                <c:pt idx="2">
                  <c:v>22.53</c:v>
                </c:pt>
                <c:pt idx="3">
                  <c:v>21.46</c:v>
                </c:pt>
                <c:pt idx="4">
                  <c:v>22.42</c:v>
                </c:pt>
              </c:numCache>
            </c:numRef>
          </c:val>
        </c:ser>
        <c:ser>
          <c:idx val="3"/>
          <c:order val="3"/>
          <c:tx>
            <c:v>August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Sheet1!$I$3:$I$7</c:f>
              <c:numCache>
                <c:formatCode>General</c:formatCode>
                <c:ptCount val="5"/>
                <c:pt idx="0">
                  <c:v>23.28</c:v>
                </c:pt>
                <c:pt idx="1">
                  <c:v>24.26</c:v>
                </c:pt>
                <c:pt idx="2">
                  <c:v>22.54</c:v>
                </c:pt>
                <c:pt idx="3">
                  <c:v>23.33</c:v>
                </c:pt>
                <c:pt idx="4">
                  <c:v>25.19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7669856"/>
        <c:axId val="-1626003936"/>
      </c:barChart>
      <c:catAx>
        <c:axId val="-16276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6003936"/>
        <c:crosses val="autoZero"/>
        <c:auto val="1"/>
        <c:lblAlgn val="ctr"/>
        <c:lblOffset val="100"/>
        <c:noMultiLvlLbl val="0"/>
      </c:catAx>
      <c:valAx>
        <c:axId val="-1626003936"/>
        <c:scaling>
          <c:orientation val="minMax"/>
        </c:scaling>
        <c:delete val="0"/>
        <c:axPos val="l"/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76698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Chl</a:t>
            </a:r>
            <a:r>
              <a:rPr lang="en-US" b="1" dirty="0"/>
              <a:t> a (Lab)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cha_summary!$B$3:$B$7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cha_summary!$E$3:$E$7</c:f>
              <c:numCache>
                <c:formatCode>General</c:formatCode>
                <c:ptCount val="5"/>
                <c:pt idx="0">
                  <c:v>6.408</c:v>
                </c:pt>
                <c:pt idx="1">
                  <c:v>1.068</c:v>
                </c:pt>
                <c:pt idx="2">
                  <c:v>13.884</c:v>
                </c:pt>
                <c:pt idx="3">
                  <c:v>18.156</c:v>
                </c:pt>
                <c:pt idx="4">
                  <c:v>9.612</c:v>
                </c:pt>
              </c:numCache>
            </c:numRef>
          </c:val>
        </c:ser>
        <c:ser>
          <c:idx val="1"/>
          <c:order val="1"/>
          <c:tx>
            <c:v>June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cha_summary!$B$3:$B$7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cha_summary!$F$3:$F$7</c:f>
              <c:numCache>
                <c:formatCode>General</c:formatCode>
                <c:ptCount val="5"/>
                <c:pt idx="0">
                  <c:v>51.264</c:v>
                </c:pt>
                <c:pt idx="1">
                  <c:v>5.2332</c:v>
                </c:pt>
                <c:pt idx="2">
                  <c:v>18.7968</c:v>
                </c:pt>
                <c:pt idx="3">
                  <c:v>4.485599999999999</c:v>
                </c:pt>
                <c:pt idx="4">
                  <c:v>17.2482</c:v>
                </c:pt>
              </c:numCache>
            </c:numRef>
          </c:val>
        </c:ser>
        <c:ser>
          <c:idx val="2"/>
          <c:order val="2"/>
          <c:tx>
            <c:v>July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cha_summary!$B$3:$B$7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cha_summary!$G$3:$G$7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August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cha_summary!$B$3:$B$7</c:f>
              <c:strCache>
                <c:ptCount val="5"/>
                <c:pt idx="0">
                  <c:v>Provo Bay</c:v>
                </c:pt>
                <c:pt idx="1">
                  <c:v>Lincoln Beach</c:v>
                </c:pt>
                <c:pt idx="2">
                  <c:v>Geneva discharge</c:v>
                </c:pt>
                <c:pt idx="3">
                  <c:v>Saratoga Springs</c:v>
                </c:pt>
                <c:pt idx="4">
                  <c:v>Pelican Point</c:v>
                </c:pt>
              </c:strCache>
            </c:strRef>
          </c:cat>
          <c:val>
            <c:numRef>
              <c:f>cha_summary!$H$3:$H$7</c:f>
              <c:numCache>
                <c:formatCode>General</c:formatCode>
                <c:ptCount val="5"/>
                <c:pt idx="1">
                  <c:v>10.69200000000005</c:v>
                </c:pt>
                <c:pt idx="2">
                  <c:v>24.05700000000002</c:v>
                </c:pt>
                <c:pt idx="3">
                  <c:v>34.74899999999995</c:v>
                </c:pt>
                <c:pt idx="4">
                  <c:v>48.114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27874912"/>
        <c:axId val="-1627861744"/>
      </c:barChart>
      <c:catAx>
        <c:axId val="-16278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7861744"/>
        <c:crosses val="autoZero"/>
        <c:auto val="1"/>
        <c:lblAlgn val="ctr"/>
        <c:lblOffset val="100"/>
        <c:noMultiLvlLbl val="0"/>
      </c:catAx>
      <c:valAx>
        <c:axId val="-1627861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microgram/L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78749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Geneva </a:t>
            </a:r>
            <a:r>
              <a:rPr lang="en-US" dirty="0" smtClean="0"/>
              <a:t>Discharge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'TP &amp; speciation'!$K$1</c:f>
              <c:strCache>
                <c:ptCount val="1"/>
                <c:pt idx="0">
                  <c:v>Loose P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'TP &amp; speciation'!$I$2:$I$4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speciation'!$K$2:$K$4</c:f>
              <c:numCache>
                <c:formatCode>General</c:formatCode>
                <c:ptCount val="3"/>
                <c:pt idx="0">
                  <c:v>22.95</c:v>
                </c:pt>
                <c:pt idx="1">
                  <c:v>18.09</c:v>
                </c:pt>
                <c:pt idx="2">
                  <c:v>21.81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4A-45C0-B420-BF77504CABF1}"/>
            </c:ext>
          </c:extLst>
        </c:ser>
        <c:ser>
          <c:idx val="2"/>
          <c:order val="1"/>
          <c:tx>
            <c:strRef>
              <c:f>'TP &amp; speciation'!$L$1</c:f>
              <c:strCache>
                <c:ptCount val="1"/>
                <c:pt idx="0">
                  <c:v>Clay 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'TP &amp; speciation'!$I$2:$I$4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speciation'!$L$2:$L$4</c:f>
              <c:numCache>
                <c:formatCode>General</c:formatCode>
                <c:ptCount val="3"/>
                <c:pt idx="0">
                  <c:v>8.87</c:v>
                </c:pt>
                <c:pt idx="1">
                  <c:v>3.72</c:v>
                </c:pt>
                <c:pt idx="2">
                  <c:v>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4A-45C0-B420-BF77504CABF1}"/>
            </c:ext>
          </c:extLst>
        </c:ser>
        <c:ser>
          <c:idx val="3"/>
          <c:order val="2"/>
          <c:tx>
            <c:strRef>
              <c:f>'TP &amp; speciation'!$M$1</c:f>
              <c:strCache>
                <c:ptCount val="1"/>
                <c:pt idx="0">
                  <c:v>Ca bound 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'TP &amp; speciation'!$I$2:$I$4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speciation'!$M$2:$M$4</c:f>
              <c:numCache>
                <c:formatCode>General</c:formatCode>
                <c:ptCount val="3"/>
                <c:pt idx="0">
                  <c:v>320.14</c:v>
                </c:pt>
                <c:pt idx="1">
                  <c:v>292.65</c:v>
                </c:pt>
                <c:pt idx="2">
                  <c:v>291.02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4A-45C0-B420-BF77504CABF1}"/>
            </c:ext>
          </c:extLst>
        </c:ser>
        <c:ser>
          <c:idx val="4"/>
          <c:order val="3"/>
          <c:tx>
            <c:strRef>
              <c:f>'TP &amp; speciation'!$N$1</c:f>
              <c:strCache>
                <c:ptCount val="1"/>
                <c:pt idx="0">
                  <c:v>Residual 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'TP &amp; speciation'!$I$2:$I$4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speciation'!$N$2:$N$4</c:f>
              <c:numCache>
                <c:formatCode>General</c:formatCode>
                <c:ptCount val="3"/>
                <c:pt idx="0">
                  <c:v>110.11</c:v>
                </c:pt>
                <c:pt idx="1">
                  <c:v>182.64</c:v>
                </c:pt>
                <c:pt idx="2">
                  <c:v>127.35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4A-45C0-B420-BF77504CA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22146800"/>
        <c:axId val="-1622633296"/>
      </c:barChart>
      <c:catAx>
        <c:axId val="-162214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2633296"/>
        <c:crosses val="autoZero"/>
        <c:auto val="1"/>
        <c:lblAlgn val="ctr"/>
        <c:lblOffset val="100"/>
        <c:noMultiLvlLbl val="0"/>
      </c:catAx>
      <c:valAx>
        <c:axId val="-1622633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 (mg P/kg sediment)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21468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Lincoln Beach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'TP &amp; speciation'!$K$14</c:f>
              <c:strCache>
                <c:ptCount val="1"/>
                <c:pt idx="0">
                  <c:v>Loose P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'TP &amp; speciation'!$I$15:$I$17</c:f>
              <c:strCache>
                <c:ptCount val="3"/>
                <c:pt idx="0">
                  <c:v>5 cm</c:v>
                </c:pt>
                <c:pt idx="1">
                  <c:v>15 cm</c:v>
                </c:pt>
                <c:pt idx="2">
                  <c:v>25 cm</c:v>
                </c:pt>
              </c:strCache>
            </c:strRef>
          </c:cat>
          <c:val>
            <c:numRef>
              <c:f>'TP &amp; speciation'!$K$15:$K$17</c:f>
              <c:numCache>
                <c:formatCode>General</c:formatCode>
                <c:ptCount val="3"/>
                <c:pt idx="0">
                  <c:v>12.15</c:v>
                </c:pt>
                <c:pt idx="1">
                  <c:v>10.23</c:v>
                </c:pt>
                <c:pt idx="2">
                  <c:v>12.79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45-4BEB-AA7A-EECB97CFBB9A}"/>
            </c:ext>
          </c:extLst>
        </c:ser>
        <c:ser>
          <c:idx val="2"/>
          <c:order val="1"/>
          <c:tx>
            <c:strRef>
              <c:f>'TP &amp; speciation'!$L$14</c:f>
              <c:strCache>
                <c:ptCount val="1"/>
                <c:pt idx="0">
                  <c:v>Clay 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'TP &amp; speciation'!$I$15:$I$17</c:f>
              <c:strCache>
                <c:ptCount val="3"/>
                <c:pt idx="0">
                  <c:v>5 cm</c:v>
                </c:pt>
                <c:pt idx="1">
                  <c:v>15 cm</c:v>
                </c:pt>
                <c:pt idx="2">
                  <c:v>25 cm</c:v>
                </c:pt>
              </c:strCache>
            </c:strRef>
          </c:cat>
          <c:val>
            <c:numRef>
              <c:f>'TP &amp; speciation'!$L$15:$L$17</c:f>
              <c:numCache>
                <c:formatCode>General</c:formatCode>
                <c:ptCount val="3"/>
                <c:pt idx="0">
                  <c:v>8.478</c:v>
                </c:pt>
                <c:pt idx="1">
                  <c:v>6.769999999999999</c:v>
                </c:pt>
                <c:pt idx="2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45-4BEB-AA7A-EECB97CFBB9A}"/>
            </c:ext>
          </c:extLst>
        </c:ser>
        <c:ser>
          <c:idx val="3"/>
          <c:order val="2"/>
          <c:tx>
            <c:strRef>
              <c:f>'TP &amp; speciation'!$M$14</c:f>
              <c:strCache>
                <c:ptCount val="1"/>
                <c:pt idx="0">
                  <c:v>Ca bound 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'TP &amp; speciation'!$I$15:$I$17</c:f>
              <c:strCache>
                <c:ptCount val="3"/>
                <c:pt idx="0">
                  <c:v>5 cm</c:v>
                </c:pt>
                <c:pt idx="1">
                  <c:v>15 cm</c:v>
                </c:pt>
                <c:pt idx="2">
                  <c:v>25 cm</c:v>
                </c:pt>
              </c:strCache>
            </c:strRef>
          </c:cat>
          <c:val>
            <c:numRef>
              <c:f>'TP &amp; speciation'!$M$15:$M$17</c:f>
              <c:numCache>
                <c:formatCode>General</c:formatCode>
                <c:ptCount val="3"/>
                <c:pt idx="0">
                  <c:v>278.26</c:v>
                </c:pt>
                <c:pt idx="1">
                  <c:v>348.13</c:v>
                </c:pt>
                <c:pt idx="2">
                  <c:v>326.95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45-4BEB-AA7A-EECB97CFBB9A}"/>
            </c:ext>
          </c:extLst>
        </c:ser>
        <c:ser>
          <c:idx val="4"/>
          <c:order val="3"/>
          <c:tx>
            <c:strRef>
              <c:f>'TP &amp; speciation'!$N$14</c:f>
              <c:strCache>
                <c:ptCount val="1"/>
                <c:pt idx="0">
                  <c:v>Residual 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'TP &amp; speciation'!$I$15:$I$17</c:f>
              <c:strCache>
                <c:ptCount val="3"/>
                <c:pt idx="0">
                  <c:v>5 cm</c:v>
                </c:pt>
                <c:pt idx="1">
                  <c:v>15 cm</c:v>
                </c:pt>
                <c:pt idx="2">
                  <c:v>25 cm</c:v>
                </c:pt>
              </c:strCache>
            </c:strRef>
          </c:cat>
          <c:val>
            <c:numRef>
              <c:f>'TP &amp; speciation'!$N$15:$N$17</c:f>
              <c:numCache>
                <c:formatCode>General</c:formatCode>
                <c:ptCount val="3"/>
                <c:pt idx="0">
                  <c:v>8.572000000000002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45-4BEB-AA7A-EECB97CF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28068208"/>
        <c:axId val="-1625654224"/>
      </c:barChart>
      <c:catAx>
        <c:axId val="-162806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5654224"/>
        <c:crosses val="autoZero"/>
        <c:auto val="1"/>
        <c:lblAlgn val="ctr"/>
        <c:lblOffset val="100"/>
        <c:noMultiLvlLbl val="0"/>
      </c:catAx>
      <c:valAx>
        <c:axId val="-1625654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P(mg P/kg sediment 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806820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Saratoga Springs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'TP &amp; speciation'!$K$7</c:f>
              <c:strCache>
                <c:ptCount val="1"/>
                <c:pt idx="0">
                  <c:v>Loose P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'TP &amp; speciation'!$I$8:$I$10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speciation'!$K$8:$K$10</c:f>
              <c:numCache>
                <c:formatCode>General</c:formatCode>
                <c:ptCount val="3"/>
                <c:pt idx="0">
                  <c:v>8.79</c:v>
                </c:pt>
                <c:pt idx="1">
                  <c:v>11.41</c:v>
                </c:pt>
                <c:pt idx="2">
                  <c:v>14.65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03-446C-9585-E6E8B2B8A977}"/>
            </c:ext>
          </c:extLst>
        </c:ser>
        <c:ser>
          <c:idx val="2"/>
          <c:order val="1"/>
          <c:tx>
            <c:strRef>
              <c:f>'TP &amp; speciation'!$L$7</c:f>
              <c:strCache>
                <c:ptCount val="1"/>
                <c:pt idx="0">
                  <c:v>Clay 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'TP &amp; speciation'!$I$8:$I$10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speciation'!$L$8:$L$10</c:f>
              <c:numCache>
                <c:formatCode>General</c:formatCode>
                <c:ptCount val="3"/>
                <c:pt idx="0">
                  <c:v>27.77</c:v>
                </c:pt>
                <c:pt idx="1">
                  <c:v>27.76</c:v>
                </c:pt>
                <c:pt idx="2">
                  <c:v>27.74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03-446C-9585-E6E8B2B8A977}"/>
            </c:ext>
          </c:extLst>
        </c:ser>
        <c:ser>
          <c:idx val="3"/>
          <c:order val="2"/>
          <c:tx>
            <c:strRef>
              <c:f>'TP &amp; speciation'!$M$7</c:f>
              <c:strCache>
                <c:ptCount val="1"/>
                <c:pt idx="0">
                  <c:v>Ca bound 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'TP &amp; speciation'!$I$8:$I$10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speciation'!$M$8:$M$10</c:f>
              <c:numCache>
                <c:formatCode>General</c:formatCode>
                <c:ptCount val="3"/>
                <c:pt idx="0">
                  <c:v>277.78</c:v>
                </c:pt>
                <c:pt idx="1">
                  <c:v>277.69</c:v>
                </c:pt>
                <c:pt idx="2">
                  <c:v>277.46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03-446C-9585-E6E8B2B8A977}"/>
            </c:ext>
          </c:extLst>
        </c:ser>
        <c:ser>
          <c:idx val="4"/>
          <c:order val="3"/>
          <c:tx>
            <c:strRef>
              <c:f>'TP &amp; speciation'!$N$7</c:f>
              <c:strCache>
                <c:ptCount val="1"/>
                <c:pt idx="0">
                  <c:v>Residual 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'TP &amp; speciation'!$I$8:$I$10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speciation'!$N$8:$N$10</c:f>
              <c:numCache>
                <c:formatCode>General</c:formatCode>
                <c:ptCount val="3"/>
                <c:pt idx="1">
                  <c:v>4.71999999999997</c:v>
                </c:pt>
                <c:pt idx="2">
                  <c:v>72.71000000000003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03-446C-9585-E6E8B2B8A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26986064"/>
        <c:axId val="-1627220160"/>
      </c:barChart>
      <c:catAx>
        <c:axId val="-162698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7220160"/>
        <c:crosses val="autoZero"/>
        <c:auto val="1"/>
        <c:lblAlgn val="ctr"/>
        <c:lblOffset val="100"/>
        <c:noMultiLvlLbl val="0"/>
      </c:catAx>
      <c:valAx>
        <c:axId val="-1627220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P(mg P/kg sediment)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69860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Pelican Point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'TP &amp; speciation'!$K$22</c:f>
              <c:strCache>
                <c:ptCount val="1"/>
                <c:pt idx="0">
                  <c:v>Loose 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'TP &amp; speciation'!$I$23:$I$25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speciation'!$K$23:$K$25</c:f>
              <c:numCache>
                <c:formatCode>General</c:formatCode>
                <c:ptCount val="3"/>
                <c:pt idx="0">
                  <c:v>13.6</c:v>
                </c:pt>
                <c:pt idx="1">
                  <c:v>11.86</c:v>
                </c:pt>
                <c:pt idx="2">
                  <c:v>7.763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CF-4708-8234-6E755B218871}"/>
            </c:ext>
          </c:extLst>
        </c:ser>
        <c:ser>
          <c:idx val="2"/>
          <c:order val="1"/>
          <c:tx>
            <c:strRef>
              <c:f>'TP &amp; speciation'!$L$22</c:f>
              <c:strCache>
                <c:ptCount val="1"/>
                <c:pt idx="0">
                  <c:v>Clay 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'TP &amp; speciation'!$I$23:$I$25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speciation'!$L$23:$L$25</c:f>
              <c:numCache>
                <c:formatCode>General</c:formatCode>
                <c:ptCount val="3"/>
                <c:pt idx="0">
                  <c:v>7.13</c:v>
                </c:pt>
                <c:pt idx="1">
                  <c:v>7.14</c:v>
                </c:pt>
                <c:pt idx="2">
                  <c:v>5.54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CF-4708-8234-6E755B218871}"/>
            </c:ext>
          </c:extLst>
        </c:ser>
        <c:ser>
          <c:idx val="3"/>
          <c:order val="2"/>
          <c:tx>
            <c:strRef>
              <c:f>'TP &amp; speciation'!$M$22</c:f>
              <c:strCache>
                <c:ptCount val="1"/>
                <c:pt idx="0">
                  <c:v>Ca bound 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'TP &amp; speciation'!$I$23:$I$25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speciation'!$M$23:$M$25</c:f>
              <c:numCache>
                <c:formatCode>General</c:formatCode>
                <c:ptCount val="3"/>
                <c:pt idx="0">
                  <c:v>186.55</c:v>
                </c:pt>
                <c:pt idx="1">
                  <c:v>173.34</c:v>
                </c:pt>
                <c:pt idx="2">
                  <c:v>142.93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CF-4708-8234-6E755B218871}"/>
            </c:ext>
          </c:extLst>
        </c:ser>
        <c:ser>
          <c:idx val="4"/>
          <c:order val="3"/>
          <c:tx>
            <c:strRef>
              <c:f>'TP &amp; speciation'!$N$22</c:f>
              <c:strCache>
                <c:ptCount val="1"/>
                <c:pt idx="0">
                  <c:v>Residual 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'TP &amp; speciation'!$I$23:$I$25</c:f>
              <c:strCache>
                <c:ptCount val="3"/>
                <c:pt idx="0">
                  <c:v>0 - 5 cm</c:v>
                </c:pt>
                <c:pt idx="1">
                  <c:v>5 - 10 cm</c:v>
                </c:pt>
                <c:pt idx="2">
                  <c:v>10 - 25 cm</c:v>
                </c:pt>
              </c:strCache>
            </c:strRef>
          </c:cat>
          <c:val>
            <c:numRef>
              <c:f>'TP &amp; speciation'!$N$23:$N$25</c:f>
              <c:numCache>
                <c:formatCode>General</c:formatCode>
                <c:ptCount val="3"/>
                <c:pt idx="0">
                  <c:v>618.23</c:v>
                </c:pt>
                <c:pt idx="1">
                  <c:v>392.23</c:v>
                </c:pt>
                <c:pt idx="2">
                  <c:v>389.21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CF-4708-8234-6E755B218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32659168"/>
        <c:axId val="-1623123648"/>
      </c:barChart>
      <c:catAx>
        <c:axId val="-16326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3123648"/>
        <c:crosses val="autoZero"/>
        <c:auto val="1"/>
        <c:lblAlgn val="ctr"/>
        <c:lblOffset val="100"/>
        <c:noMultiLvlLbl val="0"/>
      </c:catAx>
      <c:valAx>
        <c:axId val="-1623123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P(mg P/kg sediment)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326591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7C95-D97A-3B47-A0FE-783DA7BEF0B0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7584-83E8-784B-81AD-85F0F8F5F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0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Spread</a:t>
            </a:r>
            <a:r>
              <a:rPr lang="en-US" baseline="0" dirty="0" smtClean="0"/>
              <a:t> 1 kg of sediment, in surface area</a:t>
            </a:r>
          </a:p>
          <a:p>
            <a:r>
              <a:rPr lang="en-US" baseline="0" dirty="0" smtClean="0"/>
              <a:t>125 mg/L divided by area – to find flux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COVERT To pore water in the top 5 cm</a:t>
            </a:r>
          </a:p>
          <a:p>
            <a:r>
              <a:rPr lang="en-US" baseline="0" dirty="0" smtClean="0"/>
              <a:t>Covert that pore water to water concentration, plan this summer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Remove, the nutrients and place all P speciation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0-5 cm</a:t>
            </a:r>
          </a:p>
          <a:p>
            <a:r>
              <a:rPr lang="en-US" dirty="0" smtClean="0"/>
              <a:t>5-10</a:t>
            </a:r>
          </a:p>
          <a:p>
            <a:endParaRPr lang="en-US" dirty="0" smtClean="0"/>
          </a:p>
          <a:p>
            <a:r>
              <a:rPr lang="en-US" dirty="0" smtClean="0"/>
              <a:t>SHOW exactly how much </a:t>
            </a:r>
            <a:r>
              <a:rPr lang="en-US" dirty="0" err="1" smtClean="0"/>
              <a:t>loosley</a:t>
            </a:r>
            <a:r>
              <a:rPr lang="en-US" dirty="0" smtClean="0"/>
              <a:t> bound</a:t>
            </a:r>
          </a:p>
          <a:p>
            <a:r>
              <a:rPr lang="en-US" dirty="0" smtClean="0"/>
              <a:t>Per kg of sediment</a:t>
            </a:r>
          </a:p>
          <a:p>
            <a:r>
              <a:rPr lang="en-US" dirty="0" smtClean="0"/>
              <a:t>How much pore water will be in kg </a:t>
            </a:r>
          </a:p>
          <a:p>
            <a:r>
              <a:rPr lang="en-US" dirty="0" smtClean="0"/>
              <a:t>LAB notes, multiply weight by density of water, to get volume of water</a:t>
            </a:r>
          </a:p>
          <a:p>
            <a:r>
              <a:rPr lang="en-US" dirty="0" smtClean="0"/>
              <a:t>Find 25 mg of water in wet sediment, how much mL </a:t>
            </a:r>
          </a:p>
          <a:p>
            <a:r>
              <a:rPr lang="en-US" dirty="0" smtClean="0"/>
              <a:t>125 mg/L of phosphorus</a:t>
            </a:r>
          </a:p>
          <a:p>
            <a:r>
              <a:rPr lang="en-US" dirty="0" smtClean="0"/>
              <a:t>If that P is released </a:t>
            </a:r>
          </a:p>
          <a:p>
            <a:r>
              <a:rPr lang="en-US" dirty="0" smtClean="0"/>
              <a:t>Looe=se bound with agitation, </a:t>
            </a:r>
          </a:p>
          <a:p>
            <a:r>
              <a:rPr lang="en-US" dirty="0" smtClean="0"/>
              <a:t>Specify top 5 cm, with agitation P might be released more in 5 cm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depth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7584-83E8-784B-81AD-85F0F8F5F9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SHANNON diversity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mthids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Microscope base (</a:t>
            </a:r>
            <a:r>
              <a:rPr lang="en-US" dirty="0" err="1" smtClean="0"/>
              <a:t>rushforht</a:t>
            </a:r>
            <a:r>
              <a:rPr lang="en-US" baseline="0" dirty="0" smtClean="0"/>
              <a:t> is using)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Phycocyanin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Different genus can have same morphology, nearly accurate, genetic based sequencing can give you fine scale </a:t>
            </a:r>
            <a:r>
              <a:rPr lang="en-US" baseline="0" dirty="0" err="1" smtClean="0"/>
              <a:t>resulution</a:t>
            </a:r>
            <a:r>
              <a:rPr lang="en-US" baseline="0" dirty="0" smtClean="0"/>
              <a:t>, as you can recall temp was about constant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High pH, primary connection, bacteria breathing increase pH highly productive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Nutrient concentrations similar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did we have July? Tipping point, we want to </a:t>
            </a:r>
            <a:r>
              <a:rPr lang="en-US" baseline="0" dirty="0" err="1" smtClean="0"/>
              <a:t>evalualte</a:t>
            </a:r>
            <a:r>
              <a:rPr lang="en-US" baseline="0" dirty="0" smtClean="0"/>
              <a:t> the point why it occurs,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Correlate with Loose-bound 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Still analyzing data, to correlate, we are still correlating,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are </a:t>
            </a:r>
            <a:r>
              <a:rPr lang="en-US" baseline="0" dirty="0" err="1" smtClean="0"/>
              <a:t>writjng</a:t>
            </a:r>
            <a:r>
              <a:rPr lang="en-US" baseline="0" dirty="0" smtClean="0"/>
              <a:t> a manuscript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Last slide, take from </a:t>
            </a:r>
            <a:r>
              <a:rPr lang="en-US" baseline="0" dirty="0" err="1" smtClean="0"/>
              <a:t>Hanyan</a:t>
            </a:r>
            <a:r>
              <a:rPr lang="en-US" baseline="0" dirty="0" smtClean="0"/>
              <a:t>, what to do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Manuscript , cyanobacteria density with pore water nutrient concentration, pore water nutrients (still </a:t>
            </a:r>
            <a:r>
              <a:rPr lang="en-US" baseline="0" dirty="0" err="1" smtClean="0"/>
              <a:t>analyziing</a:t>
            </a:r>
            <a:r>
              <a:rPr lang="en-US" baseline="0" dirty="0" smtClean="0"/>
              <a:t> data)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EPA modeling part,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can convert the % relative abundance to number/L using </a:t>
            </a:r>
            <a:r>
              <a:rPr lang="en-US" baseline="0" dirty="0" err="1" smtClean="0"/>
              <a:t>qpcR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C7584-83E8-784B-81AD-85F0F8F5F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Anaerolineals</a:t>
            </a:r>
            <a:r>
              <a:rPr lang="en-US" baseline="0" dirty="0" smtClean="0"/>
              <a:t> was the only group under </a:t>
            </a:r>
            <a:r>
              <a:rPr lang="en-US" baseline="0" dirty="0" err="1" smtClean="0"/>
              <a:t>Chloroflexi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Andthe</a:t>
            </a:r>
            <a:r>
              <a:rPr lang="en-US" baseline="0" dirty="0" smtClean="0"/>
              <a:t> deep analysis under…suggested that the low temp did not select for any new cold tolerant species.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947A-968F-B442-B6D4-13FB84C636C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Heat-map, represents a hierarchical clustering  of transcripts that are most differentially expressed (most significant P-values and fold-changes). </a:t>
            </a:r>
          </a:p>
          <a:p>
            <a:pPr algn="just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differential of expression of transcripts, clearly shows up-regulated and down-regulated transcripts with difference in temperature.  </a:t>
            </a: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DC0B3-CC1E-4FA6-ADDC-7F238AA53C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9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6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6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9023-88AD-7646-8D04-D93709572937}" type="datetimeFigureOut">
              <a:rPr lang="en-US" smtClean="0"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EBCA-85B0-F442-A095-DECCA478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openxmlformats.org/officeDocument/2006/relationships/image" Target="../media/image5.jpg"/><Relationship Id="rId6" Type="http://schemas.openxmlformats.org/officeDocument/2006/relationships/image" Target="../media/image4.jpg"/><Relationship Id="rId7" Type="http://schemas.openxmlformats.org/officeDocument/2006/relationships/image" Target="../media/image3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chart" Target="../charts/chart5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image" Target="../media/image4.jpg"/><Relationship Id="rId8" Type="http://schemas.openxmlformats.org/officeDocument/2006/relationships/image" Target="../media/image3.png"/><Relationship Id="rId9" Type="http://schemas.openxmlformats.org/officeDocument/2006/relationships/chart" Target="../charts/chart8.xml"/><Relationship Id="rId10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8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11158"/>
            <a:ext cx="12192000" cy="6872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334" y="11158"/>
            <a:ext cx="100181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/>
              <a:t>Utah Lake Eutrophication: Water quality and cyanobacterial speciation</a:t>
            </a:r>
          </a:p>
          <a:p>
            <a:pPr algn="ctr"/>
            <a:r>
              <a:rPr lang="en-US" sz="2500" dirty="0" smtClean="0"/>
              <a:t>Anwar Alsanea. Ramesh </a:t>
            </a:r>
            <a:r>
              <a:rPr lang="en-US" sz="2500" dirty="0" err="1" smtClean="0"/>
              <a:t>Goel</a:t>
            </a:r>
            <a:r>
              <a:rPr lang="en-US" sz="2500" dirty="0" smtClean="0"/>
              <a:t>. </a:t>
            </a:r>
            <a:r>
              <a:rPr lang="en-US" sz="2500" dirty="0" err="1" smtClean="0"/>
              <a:t>Hanyan</a:t>
            </a:r>
            <a:r>
              <a:rPr lang="en-US" sz="2500" dirty="0" smtClean="0"/>
              <a:t> Li. Michael Barber. University of Utah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 r="27531" b="34864"/>
          <a:stretch/>
        </p:blipFill>
        <p:spPr>
          <a:xfrm>
            <a:off x="7386418" y="1445043"/>
            <a:ext cx="4780182" cy="5091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158" y="849818"/>
            <a:ext cx="1106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In summer 2016 (May, June, July, August) 5 sites around Utah Lake were sampled with the help </a:t>
            </a:r>
            <a:r>
              <a:rPr lang="en-US" b="1" smtClean="0">
                <a:latin typeface="Times" charset="0"/>
                <a:ea typeface="Times" charset="0"/>
                <a:cs typeface="Times" charset="0"/>
              </a:rPr>
              <a:t>of Utah DWQ</a:t>
            </a:r>
            <a:endParaRPr lang="en-US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5403" y="1900827"/>
            <a:ext cx="7877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" charset="0"/>
                <a:ea typeface="Times" charset="0"/>
                <a:cs typeface="Times" charset="0"/>
              </a:rPr>
              <a:t>	Parameters measured:</a:t>
            </a:r>
          </a:p>
          <a:p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000" b="1" u="sng" dirty="0" smtClean="0">
                <a:latin typeface="Times" charset="0"/>
                <a:ea typeface="Times" charset="0"/>
                <a:cs typeface="Times" charset="0"/>
              </a:rPr>
              <a:t>Physical</a:t>
            </a:r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:  pH, temperature. </a:t>
            </a:r>
          </a:p>
          <a:p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000" b="1" u="sng" dirty="0" smtClean="0">
                <a:latin typeface="Times" charset="0"/>
                <a:ea typeface="Times" charset="0"/>
                <a:cs typeface="Times" charset="0"/>
              </a:rPr>
              <a:t>Chemical</a:t>
            </a:r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: Nutrients (Nitrate-N, Nitrite-N, Phosphate – P) , 	Chlorophyll a , and Sediment Phosphorus speciation.</a:t>
            </a:r>
          </a:p>
          <a:p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000" b="1" u="sng" dirty="0" smtClean="0">
                <a:latin typeface="Times" charset="0"/>
                <a:ea typeface="Times" charset="0"/>
                <a:cs typeface="Times" charset="0"/>
              </a:rPr>
              <a:t>Biological</a:t>
            </a:r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: Cyanobacterial Speciation</a:t>
            </a:r>
          </a:p>
          <a:p>
            <a:endParaRPr lang="en-US" sz="2000" b="1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2000" b="1" i="1" dirty="0" smtClean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000" b="1" i="1" u="sng" dirty="0" smtClean="0">
                <a:latin typeface="Times" charset="0"/>
                <a:ea typeface="Times" charset="0"/>
                <a:cs typeface="Times" charset="0"/>
              </a:rPr>
              <a:t>Samples collected:</a:t>
            </a:r>
          </a:p>
          <a:p>
            <a:endParaRPr lang="en-US" sz="2000" b="1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2000" b="1" dirty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Water samples each month at all 5 sites</a:t>
            </a:r>
          </a:p>
          <a:p>
            <a:r>
              <a:rPr lang="en-US" sz="2000" b="1" dirty="0">
                <a:latin typeface="Times" charset="0"/>
                <a:ea typeface="Times" charset="0"/>
                <a:cs typeface="Times" charset="0"/>
              </a:rPr>
              <a:t>	</a:t>
            </a:r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	</a:t>
            </a:r>
          </a:p>
          <a:p>
            <a:r>
              <a:rPr lang="en-US" sz="2000" b="1" dirty="0" smtClean="0">
                <a:latin typeface="Times" charset="0"/>
                <a:ea typeface="Times" charset="0"/>
                <a:cs typeface="Times" charset="0"/>
              </a:rPr>
              <a:t>      Sediment samples collected in August after the bloom for all 5 sites</a:t>
            </a:r>
          </a:p>
          <a:p>
            <a:endParaRPr lang="en-US" sz="2000" b="1" dirty="0" smtClean="0">
              <a:latin typeface="Times" charset="0"/>
              <a:ea typeface="Times" charset="0"/>
              <a:cs typeface="Times" charset="0"/>
            </a:endParaRPr>
          </a:p>
          <a:p>
            <a:endParaRPr lang="en-US" sz="2000" b="1" dirty="0">
              <a:latin typeface="Times" charset="0"/>
              <a:ea typeface="Times" charset="0"/>
              <a:cs typeface="Times" charset="0"/>
            </a:endParaRPr>
          </a:p>
          <a:p>
            <a:endParaRPr lang="en-US" sz="2000" b="1" dirty="0">
              <a:latin typeface="Times" charset="0"/>
              <a:ea typeface="Times" charset="0"/>
              <a:cs typeface="Times" charset="0"/>
            </a:endParaRPr>
          </a:p>
          <a:p>
            <a:endParaRPr lang="en-US" sz="2000" b="1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-23842"/>
            <a:ext cx="12192000" cy="6872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9028" y="-113792"/>
            <a:ext cx="276550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u="sng" smtClean="0"/>
              <a:t>Summer 2017</a:t>
            </a:r>
            <a:endParaRPr lang="en-US" sz="3500" b="1" u="sn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29" y="3547286"/>
            <a:ext cx="3935752" cy="199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t="20802" b="16664"/>
          <a:stretch/>
        </p:blipFill>
        <p:spPr>
          <a:xfrm>
            <a:off x="5621028" y="935062"/>
            <a:ext cx="3654241" cy="1931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33314"/>
          <a:stretch/>
        </p:blipFill>
        <p:spPr>
          <a:xfrm>
            <a:off x="9670187" y="558055"/>
            <a:ext cx="1810512" cy="5978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770" y="607100"/>
            <a:ext cx="49015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Nutrient limitation tests for each site</a:t>
            </a:r>
          </a:p>
          <a:p>
            <a:endParaRPr lang="en-US" b="1" dirty="0"/>
          </a:p>
          <a:p>
            <a:r>
              <a:rPr lang="en-US" b="1" dirty="0" smtClean="0"/>
              <a:t>Water column P tests for each site</a:t>
            </a:r>
          </a:p>
          <a:p>
            <a:endParaRPr lang="en-US" b="1" dirty="0"/>
          </a:p>
          <a:p>
            <a:r>
              <a:rPr lang="en-US" b="1" dirty="0" smtClean="0"/>
              <a:t>Collect sediment, before, during, and after bloom</a:t>
            </a:r>
          </a:p>
          <a:p>
            <a:r>
              <a:rPr lang="en-US" b="1" dirty="0" smtClean="0"/>
              <a:t>(sediment pore water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Tipping point : metabolic pathway 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41157" y="3005374"/>
            <a:ext cx="5246066" cy="3222169"/>
            <a:chOff x="1295400" y="430282"/>
            <a:chExt cx="6462789" cy="551331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30282"/>
              <a:ext cx="6462789" cy="551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4495212" y="3277188"/>
              <a:ext cx="0" cy="190341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19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16757"/>
              </p:ext>
            </p:extLst>
          </p:nvPr>
        </p:nvGraphicFramePr>
        <p:xfrm>
          <a:off x="2215647" y="1732314"/>
          <a:ext cx="7241116" cy="2935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1983"/>
                <a:gridCol w="608086"/>
                <a:gridCol w="1034445"/>
                <a:gridCol w="608086"/>
                <a:gridCol w="608086"/>
                <a:gridCol w="608086"/>
                <a:gridCol w="608086"/>
                <a:gridCol w="608086"/>
                <a:gridCol w="608086"/>
                <a:gridCol w="608086"/>
              </a:tblGrid>
              <a:tr h="157862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Utah Lake Mineral Composition by % mass (top 1 - 5cm)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8688">
                <a:tc>
                  <a:txBody>
                    <a:bodyPr/>
                    <a:lstStyle/>
                    <a:p>
                      <a:pPr algn="l" rtl="0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Carbonate Minerals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Clay Minerals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Silica Oxides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Feldspars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Iron-rich Silicate Minerals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Sample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Calcite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Dolomite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Smectite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Illite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Kaolinite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Quartz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Plagioclase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K-Feldspar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Amphibole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Lincoln Beach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1" u="none" strike="noStrike">
                          <a:effectLst/>
                        </a:rPr>
                        <a:t>12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Saratoga Springs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1" u="none" strike="noStrike">
                          <a:effectLst/>
                        </a:rPr>
                        <a:t>71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Pelican Point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1" u="none" strike="noStrike">
                          <a:effectLst/>
                        </a:rPr>
                        <a:t>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1" u="none" strike="noStrike">
                          <a:effectLst/>
                        </a:rPr>
                        <a:t>20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Provo Bay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1" u="none" strike="noStrike">
                          <a:effectLst/>
                        </a:rPr>
                        <a:t>62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b="1" u="none" strike="noStrike">
                          <a:effectLst/>
                        </a:rPr>
                        <a:t>18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Geneva Discharge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1" u="none" strike="noStrike">
                          <a:effectLst/>
                        </a:rPr>
                        <a:t>71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tr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</a:rPr>
                        <a:t>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</a:rPr>
                        <a:t>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75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 err="1">
                          <a:effectLst/>
                        </a:rPr>
                        <a:t>tr</a:t>
                      </a:r>
                      <a:r>
                        <a:rPr lang="en-US" sz="1200" b="1" u="none" strike="noStrike" dirty="0">
                          <a:effectLst/>
                        </a:rPr>
                        <a:t> (trace) indicate that mineral is present, but that its abundance calculated from the Rietveld refinement was less than one weight percent, and/or it was observed in the clay-sized fraction, but not in the bulk sample.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426" marR="5426" marT="54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33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3132"/>
            <a:ext cx="12192000" cy="687299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378616"/>
              </p:ext>
            </p:extLst>
          </p:nvPr>
        </p:nvGraphicFramePr>
        <p:xfrm>
          <a:off x="1273195" y="3439627"/>
          <a:ext cx="4462741" cy="286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01159"/>
              </p:ext>
            </p:extLst>
          </p:nvPr>
        </p:nvGraphicFramePr>
        <p:xfrm>
          <a:off x="1273194" y="441439"/>
          <a:ext cx="4462741" cy="292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718" y="0"/>
            <a:ext cx="480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Nutrients: </a:t>
            </a:r>
            <a:r>
              <a:rPr lang="en-US" b="1" dirty="0" smtClean="0"/>
              <a:t> </a:t>
            </a:r>
            <a:r>
              <a:rPr lang="en-US" b="1" dirty="0" err="1" smtClean="0"/>
              <a:t>Avg</a:t>
            </a:r>
            <a:r>
              <a:rPr lang="en-US" b="1" dirty="0" smtClean="0"/>
              <a:t> of triplicate measurements via IC</a:t>
            </a:r>
            <a:endParaRPr lang="en-US" b="1" u="sng" dirty="0"/>
          </a:p>
        </p:txBody>
      </p:sp>
      <p:sp>
        <p:nvSpPr>
          <p:cNvPr id="8" name="Rectangle 7"/>
          <p:cNvSpPr/>
          <p:nvPr/>
        </p:nvSpPr>
        <p:spPr>
          <a:xfrm>
            <a:off x="1417907" y="6363394"/>
            <a:ext cx="527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effectLst/>
                <a:latin typeface="Calibri" charset="0"/>
                <a:ea typeface="Calibri" charset="0"/>
                <a:cs typeface="Arial" charset="0"/>
              </a:rPr>
              <a:t>Nitrite-N</a:t>
            </a:r>
            <a:r>
              <a:rPr lang="en-US" sz="1200" dirty="0" smtClean="0">
                <a:effectLst/>
                <a:latin typeface="Calibri" charset="0"/>
                <a:ea typeface="Calibri" charset="0"/>
                <a:cs typeface="Arial" charset="0"/>
              </a:rPr>
              <a:t> measurements (July) for Provo Bay were 0.5 mg/L, 0.05 mg/L for Geneva Discharge, and 0.13 mg/L for Saratoga Springs.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533450"/>
              </p:ext>
            </p:extLst>
          </p:nvPr>
        </p:nvGraphicFramePr>
        <p:xfrm>
          <a:off x="6772346" y="50800"/>
          <a:ext cx="3816899" cy="216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16430"/>
              </p:ext>
            </p:extLst>
          </p:nvPr>
        </p:nvGraphicFramePr>
        <p:xfrm>
          <a:off x="6726908" y="2245079"/>
          <a:ext cx="3907774" cy="216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015587"/>
              </p:ext>
            </p:extLst>
          </p:nvPr>
        </p:nvGraphicFramePr>
        <p:xfrm>
          <a:off x="6697277" y="4528551"/>
          <a:ext cx="4017835" cy="197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0"/>
            <a:ext cx="12192000" cy="6872991"/>
          </a:xfrm>
          <a:prstGeom prst="rect">
            <a:avLst/>
          </a:prstGeom>
        </p:spPr>
      </p:pic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63427"/>
              </p:ext>
            </p:extLst>
          </p:nvPr>
        </p:nvGraphicFramePr>
        <p:xfrm>
          <a:off x="7434047" y="674695"/>
          <a:ext cx="45720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56028"/>
              </p:ext>
            </p:extLst>
          </p:nvPr>
        </p:nvGraphicFramePr>
        <p:xfrm>
          <a:off x="7434047" y="3752043"/>
          <a:ext cx="4572000" cy="278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33314"/>
          <a:stretch/>
        </p:blipFill>
        <p:spPr>
          <a:xfrm>
            <a:off x="221919" y="200836"/>
            <a:ext cx="1810512" cy="59784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83231" y="-7253"/>
            <a:ext cx="4436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Sediment P-Speciation (August</a:t>
            </a:r>
            <a:r>
              <a:rPr lang="en-US" b="1" u="sng" smtClean="0"/>
              <a:t>): </a:t>
            </a:r>
          </a:p>
          <a:p>
            <a:r>
              <a:rPr lang="en-US" b="1" dirty="0" smtClean="0"/>
              <a:t>based on an </a:t>
            </a:r>
            <a:r>
              <a:rPr lang="en-US" b="1" dirty="0" err="1" smtClean="0"/>
              <a:t>avg</a:t>
            </a:r>
            <a:r>
              <a:rPr lang="en-US" b="1" dirty="0" smtClean="0"/>
              <a:t> of triplicate measurements</a:t>
            </a:r>
          </a:p>
          <a:p>
            <a:r>
              <a:rPr lang="en-US" b="1" dirty="0" smtClean="0"/>
              <a:t> </a:t>
            </a:r>
            <a:endParaRPr lang="en-US" b="1" u="sng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437368"/>
              </p:ext>
            </p:extLst>
          </p:nvPr>
        </p:nvGraphicFramePr>
        <p:xfrm>
          <a:off x="2404875" y="677870"/>
          <a:ext cx="4572000" cy="27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758897"/>
              </p:ext>
            </p:extLst>
          </p:nvPr>
        </p:nvGraphicFramePr>
        <p:xfrm>
          <a:off x="2414355" y="3748868"/>
          <a:ext cx="4572000" cy="27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21905" y="1285153"/>
            <a:ext cx="2953053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8.79</a:t>
            </a:r>
            <a:r>
              <a:rPr lang="en-US" sz="1100" b="1" dirty="0" smtClean="0">
                <a:solidFill>
                  <a:schemeClr val="accent6"/>
                </a:solidFill>
              </a:rPr>
              <a:t>                             11.41                             14.65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5730" y="4301439"/>
            <a:ext cx="281679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13.6</a:t>
            </a:r>
            <a:r>
              <a:rPr lang="en-US" sz="1100" b="1" dirty="0" smtClean="0">
                <a:solidFill>
                  <a:schemeClr val="accent6"/>
                </a:solidFill>
              </a:rPr>
              <a:t>                           11.86                             7.76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98730" y="1197212"/>
            <a:ext cx="2983509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accent6"/>
                </a:solidFill>
              </a:rPr>
              <a:t>22.95    </a:t>
            </a:r>
            <a:r>
              <a:rPr lang="en-US" sz="1100" b="1" smtClean="0">
                <a:solidFill>
                  <a:schemeClr val="accent6"/>
                </a:solidFill>
              </a:rPr>
              <a:t>                       18.09                             21.81</a:t>
            </a:r>
            <a:endParaRPr lang="en-US" sz="1100" b="1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8729" y="4207259"/>
            <a:ext cx="296106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12.15</a:t>
            </a:r>
            <a:r>
              <a:rPr lang="en-US" sz="1100" b="1" dirty="0" smtClean="0">
                <a:solidFill>
                  <a:schemeClr val="accent6"/>
                </a:solidFill>
              </a:rPr>
              <a:t>                           10.24                             12.79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355" y="224838"/>
            <a:ext cx="468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Loose bound – P : released with </a:t>
            </a:r>
            <a:r>
              <a:rPr lang="en-US" b="1" u="sng" smtClean="0">
                <a:solidFill>
                  <a:schemeClr val="accent6">
                    <a:lumMod val="50000"/>
                  </a:schemeClr>
                </a:solidFill>
              </a:rPr>
              <a:t>slight agitation</a:t>
            </a:r>
            <a:endParaRPr lang="en-US" b="1" u="sng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1"/>
      <p:bldP spid="20" grpId="1"/>
      <p:bldP spid="21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17874" y="-1662"/>
            <a:ext cx="12192000" cy="6872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t="20802" b="16664"/>
          <a:stretch/>
        </p:blipFill>
        <p:spPr>
          <a:xfrm>
            <a:off x="7351478" y="1727539"/>
            <a:ext cx="3654241" cy="1931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5867" r="8037" b="4800"/>
          <a:stretch/>
        </p:blipFill>
        <p:spPr>
          <a:xfrm>
            <a:off x="7157648" y="3815288"/>
            <a:ext cx="3950925" cy="305097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16679" y="166253"/>
            <a:ext cx="7409017" cy="2843304"/>
          </a:xfrm>
        </p:spPr>
        <p:txBody>
          <a:bodyPr>
            <a:normAutofit/>
          </a:bodyPr>
          <a:lstStyle/>
          <a:p>
            <a:pPr marL="57150" lvl="1" indent="0">
              <a:buNone/>
            </a:pPr>
            <a:endParaRPr lang="en-US" sz="1200" b="1" dirty="0"/>
          </a:p>
          <a:p>
            <a:pPr marL="285750" lvl="1"/>
            <a:r>
              <a:rPr lang="en-US" sz="1200" b="1" dirty="0" smtClean="0"/>
              <a:t>Nutrient</a:t>
            </a:r>
            <a:r>
              <a:rPr lang="zh-CN" altLang="en-US" sz="1200" b="1" dirty="0"/>
              <a:t>:</a:t>
            </a:r>
            <a:r>
              <a:rPr lang="en-US" sz="1200" b="1" dirty="0"/>
              <a:t>320 µ</a:t>
            </a:r>
            <a:r>
              <a:rPr lang="en-US" sz="1200" b="1" dirty="0" err="1"/>
              <a:t>mol</a:t>
            </a:r>
            <a:r>
              <a:rPr lang="en-US" sz="1200" b="1" dirty="0"/>
              <a:t>/L of </a:t>
            </a:r>
            <a:r>
              <a:rPr lang="en-US" sz="1200" b="1" dirty="0" smtClean="0"/>
              <a:t>NH</a:t>
            </a:r>
            <a:r>
              <a:rPr lang="en-US" altLang="zh-CN" sz="1200" b="1" baseline="-25000" dirty="0" smtClean="0"/>
              <a:t>4</a:t>
            </a:r>
            <a:r>
              <a:rPr lang="en-US" altLang="zh-CN" sz="1200" b="1" dirty="0" smtClean="0"/>
              <a:t>NO</a:t>
            </a:r>
            <a:r>
              <a:rPr lang="en-US" altLang="zh-CN" sz="1200" b="1" baseline="-25000" dirty="0" smtClean="0"/>
              <a:t>3</a:t>
            </a:r>
            <a:r>
              <a:rPr lang="en-US" altLang="zh-CN" sz="1200" b="1" dirty="0" smtClean="0"/>
              <a:t>-</a:t>
            </a:r>
            <a:r>
              <a:rPr lang="en-US" sz="1200" b="1" dirty="0" smtClean="0"/>
              <a:t>N and </a:t>
            </a:r>
            <a:r>
              <a:rPr lang="en-US" sz="1200" b="1" dirty="0"/>
              <a:t>20 µ</a:t>
            </a:r>
            <a:r>
              <a:rPr lang="en-US" sz="1200" b="1" dirty="0" err="1"/>
              <a:t>mol</a:t>
            </a:r>
            <a:r>
              <a:rPr lang="en-US" sz="1200" b="1" dirty="0"/>
              <a:t>/L K</a:t>
            </a:r>
            <a:r>
              <a:rPr lang="en-US" altLang="zh-CN" sz="1200" b="1" baseline="-25000" dirty="0"/>
              <a:t>2</a:t>
            </a:r>
            <a:r>
              <a:rPr lang="en-US" altLang="zh-CN" sz="1200" b="1" dirty="0"/>
              <a:t>HPO</a:t>
            </a:r>
            <a:r>
              <a:rPr lang="en-US" altLang="zh-CN" sz="1200" b="1" baseline="-25000" dirty="0"/>
              <a:t>4</a:t>
            </a:r>
            <a:r>
              <a:rPr lang="en-US" altLang="zh-CN" sz="1200" b="1" dirty="0"/>
              <a:t>-</a:t>
            </a:r>
            <a:r>
              <a:rPr lang="en-US" sz="1200" b="1" dirty="0"/>
              <a:t>P ; 16:1 </a:t>
            </a:r>
            <a:r>
              <a:rPr lang="en-US" sz="1200" b="1" dirty="0" smtClean="0"/>
              <a:t>ratio</a:t>
            </a:r>
          </a:p>
          <a:p>
            <a:pPr marL="285750" lvl="1"/>
            <a:r>
              <a:rPr lang="en-US" sz="1200" b="1" dirty="0"/>
              <a:t>Continuously mixed using orbital shaker and were manually agitated twice a </a:t>
            </a:r>
            <a:r>
              <a:rPr lang="en-US" sz="1200" b="1" dirty="0" smtClean="0"/>
              <a:t>day</a:t>
            </a:r>
            <a:endParaRPr lang="en-US" sz="1200" b="1" dirty="0"/>
          </a:p>
          <a:p>
            <a:pPr marL="285750" lvl="1"/>
            <a:r>
              <a:rPr lang="en-US" sz="1200" b="1" dirty="0"/>
              <a:t>Room temperature (~25 </a:t>
            </a:r>
            <a:r>
              <a:rPr lang="en-US" sz="1200" b="1" dirty="0" smtClean="0"/>
              <a:t>℃)</a:t>
            </a:r>
            <a:endParaRPr lang="en-US" sz="1200" b="1" dirty="0"/>
          </a:p>
          <a:p>
            <a:pPr marL="285750" lvl="1"/>
            <a:r>
              <a:rPr lang="en-US" sz="1200" b="1" dirty="0"/>
              <a:t>Continuous light [Jump Start 2' - 24w/HO/6500K]</a:t>
            </a:r>
          </a:p>
          <a:p>
            <a:pPr marL="285750" lvl="1"/>
            <a:r>
              <a:rPr lang="en-US" sz="1200" b="1" dirty="0"/>
              <a:t>Test ran for 5 </a:t>
            </a:r>
            <a:r>
              <a:rPr lang="en-US" sz="1200" b="1" dirty="0" smtClean="0"/>
              <a:t>days</a:t>
            </a:r>
          </a:p>
          <a:p>
            <a:pPr marL="285750" lvl="1"/>
            <a:r>
              <a:rPr lang="en-US" sz="1200" b="1" dirty="0"/>
              <a:t>Samples were filtered with a 0.45 µm </a:t>
            </a:r>
            <a:r>
              <a:rPr lang="en-US" sz="1200" b="1" dirty="0" smtClean="0"/>
              <a:t>for Chlorophyll </a:t>
            </a:r>
            <a:r>
              <a:rPr lang="en-US" sz="1200" b="1" dirty="0"/>
              <a:t>a extraction</a:t>
            </a:r>
          </a:p>
          <a:p>
            <a:pPr marL="285750" lvl="1"/>
            <a:endParaRPr lang="en-US" sz="1200" b="1" dirty="0"/>
          </a:p>
          <a:p>
            <a:pPr marL="0" lvl="1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8690399" y="3959230"/>
            <a:ext cx="11961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Initial </a:t>
            </a:r>
            <a:r>
              <a:rPr lang="en-US" sz="1000" dirty="0" err="1">
                <a:solidFill>
                  <a:schemeClr val="accent3">
                    <a:lumMod val="50000"/>
                  </a:schemeClr>
                </a:solidFill>
              </a:rPr>
              <a:t>chl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 a = 6 µg/L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53379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46476" y="16626"/>
            <a:ext cx="252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Nutrient Limitation tests</a:t>
            </a:r>
            <a:endParaRPr lang="en-US" b="1" u="sng"/>
          </a:p>
        </p:txBody>
      </p:sp>
      <p:sp>
        <p:nvSpPr>
          <p:cNvPr id="13" name="TextBox 12"/>
          <p:cNvSpPr txBox="1"/>
          <p:nvPr/>
        </p:nvSpPr>
        <p:spPr>
          <a:xfrm>
            <a:off x="3063625" y="0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Water column test</a:t>
            </a:r>
            <a:endParaRPr lang="en-US" b="1" u="sng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18195" r="27831" b="13067"/>
          <a:stretch/>
        </p:blipFill>
        <p:spPr>
          <a:xfrm>
            <a:off x="185288" y="32917"/>
            <a:ext cx="1546002" cy="3238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76878" y="3255568"/>
            <a:ext cx="329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Control 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dirty="0">
                <a:solidFill>
                  <a:schemeClr val="bg1"/>
                </a:solidFill>
              </a:rPr>
              <a:t>+N     </a:t>
            </a:r>
            <a:r>
              <a:rPr lang="en-US" dirty="0" smtClean="0">
                <a:solidFill>
                  <a:schemeClr val="bg1"/>
                </a:solidFill>
              </a:rPr>
              <a:t>     +</a:t>
            </a:r>
            <a:r>
              <a:rPr lang="en-US" dirty="0">
                <a:solidFill>
                  <a:schemeClr val="bg1"/>
                </a:solidFill>
              </a:rPr>
              <a:t>P   </a:t>
            </a:r>
            <a:r>
              <a:rPr lang="en-US" dirty="0" smtClean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+NP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50" y="385958"/>
            <a:ext cx="4330670" cy="2191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2067" y="2540476"/>
            <a:ext cx="875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fter </a:t>
            </a:r>
            <a:r>
              <a:rPr lang="en-US" sz="1600" dirty="0"/>
              <a:t>2 </a:t>
            </a:r>
            <a:r>
              <a:rPr lang="en-US" sz="1600" dirty="0" err="1" smtClean="0"/>
              <a:t>hrs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Measured (triplicate)  final PO</a:t>
            </a:r>
            <a:r>
              <a:rPr lang="en-US" sz="1600" baseline="-25000" dirty="0" smtClean="0"/>
              <a:t>4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– P for all columns</a:t>
            </a:r>
          </a:p>
          <a:p>
            <a:endParaRPr lang="en-US" sz="1600" dirty="0"/>
          </a:p>
          <a:p>
            <a:r>
              <a:rPr lang="en-US" sz="1600" dirty="0" smtClean="0"/>
              <a:t>Sample collected in October 2016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92194" y="3603275"/>
          <a:ext cx="6258728" cy="2180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2341"/>
                <a:gridCol w="782341"/>
                <a:gridCol w="782341"/>
                <a:gridCol w="782341"/>
                <a:gridCol w="782341"/>
                <a:gridCol w="782341"/>
                <a:gridCol w="782341"/>
                <a:gridCol w="782341"/>
              </a:tblGrid>
              <a:tr h="2032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column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initial (pH = 7.5)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AFTER 2 </a:t>
                      </a:r>
                      <a:r>
                        <a:rPr lang="de-DE" sz="12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hrs</a:t>
                      </a:r>
                      <a:r>
                        <a:rPr lang="de-D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(pH = 7.5)</a:t>
                      </a:r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s-IS" sz="1200" b="1" u="none" strike="noStrike" dirty="0">
                          <a:effectLst/>
                        </a:rPr>
                        <a:t>INITIAL  (ph=8.5) 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effectLst/>
                        </a:rPr>
                        <a:t>AFTER (</a:t>
                      </a:r>
                      <a:r>
                        <a:rPr lang="de-DE" sz="1200" b="1" u="none" strike="noStrike" dirty="0" err="1">
                          <a:effectLst/>
                        </a:rPr>
                        <a:t>ph</a:t>
                      </a:r>
                      <a:r>
                        <a:rPr lang="de-DE" sz="1200" b="1" u="none" strike="noStrike" dirty="0">
                          <a:effectLst/>
                        </a:rPr>
                        <a:t>=8.5)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AFTER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percent decrease at </a:t>
                      </a:r>
                      <a:r>
                        <a:rPr lang="en-US" sz="1200" b="1" u="none" strike="noStrike" dirty="0" err="1">
                          <a:effectLst/>
                        </a:rPr>
                        <a:t>ph</a:t>
                      </a:r>
                      <a:r>
                        <a:rPr lang="en-US" sz="1200" b="1" u="none" strike="noStrike" dirty="0">
                          <a:effectLst/>
                        </a:rPr>
                        <a:t>= 8.5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percent decrease at ph=9.5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1" u="none" strike="noStrike" dirty="0">
                          <a:effectLst/>
                        </a:rPr>
                        <a:t>(ph = 9.5) 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 dirty="0">
                          <a:effectLst/>
                        </a:rPr>
                        <a:t>control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0.12</a:t>
                      </a:r>
                      <a:endParaRPr lang="nb-N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0.11</a:t>
                      </a:r>
                      <a:endParaRPr lang="nb-NO" sz="1200" b="1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>
                          <a:effectLst/>
                        </a:rPr>
                        <a:t>0.22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>
                          <a:effectLst/>
                        </a:rPr>
                        <a:t>0.17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u="none" strike="noStrike">
                          <a:effectLst/>
                        </a:rPr>
                        <a:t>0.077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u="none" strike="noStrike">
                          <a:effectLst/>
                        </a:rPr>
                        <a:t>23%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</a:rPr>
                        <a:t>55%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>
                          <a:effectLst/>
                        </a:rPr>
                        <a:t>sample + secondary effluent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0.53</a:t>
                      </a:r>
                      <a:endParaRPr lang="nb-NO" sz="1200" b="1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0.49</a:t>
                      </a:r>
                      <a:endParaRPr lang="nb-N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 dirty="0">
                          <a:effectLst/>
                        </a:rPr>
                        <a:t>0.64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 dirty="0">
                          <a:effectLst/>
                        </a:rPr>
                        <a:t>0.49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>
                          <a:effectLst/>
                        </a:rPr>
                        <a:t>0.082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u="none" strike="noStrike">
                          <a:effectLst/>
                        </a:rPr>
                        <a:t>23%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83%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>
                          <a:effectLst/>
                        </a:rPr>
                        <a:t>sample + secondary effluent + CaCl2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0.48</a:t>
                      </a:r>
                      <a:endParaRPr lang="nb-NO" sz="1200" b="1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0.51</a:t>
                      </a:r>
                      <a:endParaRPr lang="nb-N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>
                          <a:effectLst/>
                        </a:rPr>
                        <a:t>0.67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 dirty="0">
                          <a:effectLst/>
                        </a:rPr>
                        <a:t>0.55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 dirty="0">
                          <a:effectLst/>
                        </a:rPr>
                        <a:t>0.089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</a:rPr>
                        <a:t>84%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4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2 at 0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25" y="12088015"/>
            <a:ext cx="6467683" cy="6422244"/>
          </a:xfrm>
          <a:prstGeom prst="rect">
            <a:avLst/>
          </a:prstGeom>
        </p:spPr>
      </p:pic>
      <p:pic>
        <p:nvPicPr>
          <p:cNvPr id="5" name="Picture 4" descr="Screen Shot 2017-02-12 at 0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725" y="12240415"/>
            <a:ext cx="6467683" cy="642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3132"/>
            <a:ext cx="12192000" cy="6872991"/>
          </a:xfrm>
          <a:prstGeom prst="rect">
            <a:avLst/>
          </a:prstGeom>
        </p:spPr>
      </p:pic>
      <p:pic>
        <p:nvPicPr>
          <p:cNvPr id="6" name="Picture 5" descr="Screen Shot 2017-02-12 at 0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125" y="12392815"/>
            <a:ext cx="6467683" cy="6422244"/>
          </a:xfrm>
          <a:prstGeom prst="rect">
            <a:avLst/>
          </a:prstGeom>
        </p:spPr>
      </p:pic>
      <p:pic>
        <p:nvPicPr>
          <p:cNvPr id="7" name="Picture 6" descr="Screen Shot 2017-02-12 at 0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525" y="12545215"/>
            <a:ext cx="6467683" cy="6422244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223987"/>
            <a:ext cx="6553201" cy="6431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-23842"/>
            <a:ext cx="12192000" cy="6872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3842"/>
            <a:ext cx="36291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 smtClean="0"/>
              <a:t>Cyanobacterial Speciation</a:t>
            </a:r>
            <a:endParaRPr lang="en-US" sz="2500" u="sng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036839"/>
              </p:ext>
            </p:extLst>
          </p:nvPr>
        </p:nvGraphicFramePr>
        <p:xfrm>
          <a:off x="6317674" y="453212"/>
          <a:ext cx="5581668" cy="304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3747143" y="21322"/>
            <a:ext cx="787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Amplicon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DNA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Sequencing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b="1" u="sng" dirty="0" smtClean="0">
                <a:latin typeface="Calibri" charset="0"/>
                <a:ea typeface="Calibri" charset="0"/>
                <a:cs typeface="Calibri" charset="0"/>
              </a:rPr>
              <a:t>Primer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universal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bacterial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16s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b="1" dirty="0" err="1" smtClean="0">
                <a:latin typeface="Calibri" charset="0"/>
                <a:ea typeface="Calibri" charset="0"/>
                <a:cs typeface="Calibri" charset="0"/>
              </a:rPr>
              <a:t>rRNA</a:t>
            </a:r>
            <a:r>
              <a:rPr lang="zh-CN" alt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zh-CN" b="1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515F-806R)</a:t>
            </a:r>
            <a:endParaRPr lang="en-US" altLang="zh-CN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172151"/>
              </p:ext>
            </p:extLst>
          </p:nvPr>
        </p:nvGraphicFramePr>
        <p:xfrm>
          <a:off x="167307" y="453211"/>
          <a:ext cx="5585099" cy="304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22113"/>
              </p:ext>
            </p:extLst>
          </p:nvPr>
        </p:nvGraphicFramePr>
        <p:xfrm>
          <a:off x="3075710" y="3594891"/>
          <a:ext cx="6063806" cy="315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739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926" b="44323"/>
          <a:stretch/>
        </p:blipFill>
        <p:spPr>
          <a:xfrm>
            <a:off x="0" y="3132"/>
            <a:ext cx="12192000" cy="687299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547462"/>
              </p:ext>
            </p:extLst>
          </p:nvPr>
        </p:nvGraphicFramePr>
        <p:xfrm>
          <a:off x="6649775" y="157245"/>
          <a:ext cx="5282368" cy="292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31309"/>
              </p:ext>
            </p:extLst>
          </p:nvPr>
        </p:nvGraphicFramePr>
        <p:xfrm>
          <a:off x="6951107" y="3690375"/>
          <a:ext cx="4378162" cy="2703610"/>
        </p:xfrm>
        <a:graphic>
          <a:graphicData uri="http://schemas.openxmlformats.org/drawingml/2006/table">
            <a:tbl>
              <a:tblPr/>
              <a:tblGrid>
                <a:gridCol w="1209242"/>
                <a:gridCol w="1008775"/>
                <a:gridCol w="1008775"/>
                <a:gridCol w="1151370"/>
              </a:tblGrid>
              <a:tr h="253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Site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June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July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August</a:t>
                      </a:r>
                      <a:endParaRPr lang="en-US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Provo Bay</a:t>
                      </a:r>
                      <a:endParaRPr lang="en-US" sz="12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Pelican Point</a:t>
                      </a:r>
                      <a:endParaRPr lang="en-US" sz="12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Lincoln Beach</a:t>
                      </a:r>
                      <a:endParaRPr lang="en-US" sz="12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Geneva Discharge</a:t>
                      </a:r>
                      <a:endParaRPr lang="en-US" sz="12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Saratoga Springs</a:t>
                      </a:r>
                      <a:endParaRPr lang="en-US" sz="12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951107" y="3221545"/>
            <a:ext cx="508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Shannon Diversity Index: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Measure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richness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evenness,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1.5-3.5,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higher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value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indicates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higher</a:t>
            </a:r>
            <a:r>
              <a:rPr lang="zh-CN" altLang="en-US" sz="1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200" dirty="0" smtClean="0">
                <a:latin typeface="Calibri" charset="0"/>
                <a:ea typeface="Calibri" charset="0"/>
                <a:cs typeface="Calibri" charset="0"/>
              </a:rPr>
              <a:t>diversity</a:t>
            </a:r>
            <a:endParaRPr lang="en-US" altLang="zh-CN" sz="12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49475"/>
              </p:ext>
            </p:extLst>
          </p:nvPr>
        </p:nvGraphicFramePr>
        <p:xfrm>
          <a:off x="440309" y="161034"/>
          <a:ext cx="5519345" cy="304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503021"/>
              </p:ext>
            </p:extLst>
          </p:nvPr>
        </p:nvGraphicFramePr>
        <p:xfrm>
          <a:off x="440308" y="3221545"/>
          <a:ext cx="5519346" cy="314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518"/>
            <a:ext cx="1273195" cy="32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750" y="-51367"/>
            <a:ext cx="39960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Microbial communities</a:t>
            </a:r>
          </a:p>
        </p:txBody>
      </p:sp>
      <p:pic>
        <p:nvPicPr>
          <p:cNvPr id="5" name="Picture 4" descr="Macintosh HD:Users:wusha:Dropbox:SHA's:Temp_paper:M_figures:Temp_M_figure5.t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66" r="52843" b="47710"/>
          <a:stretch/>
        </p:blipFill>
        <p:spPr bwMode="auto">
          <a:xfrm>
            <a:off x="111913" y="635724"/>
            <a:ext cx="3281269" cy="2134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UU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90"/>
          <a:stretch/>
        </p:blipFill>
        <p:spPr>
          <a:xfrm>
            <a:off x="10141387" y="60100"/>
            <a:ext cx="508974" cy="428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4037" y="39516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1797" y="923536"/>
            <a:ext cx="1061384" cy="355492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Macintosh HD:Users:wusha:Dropbox:SHA's:Temp_paper:M_figures:Temp_M_figure5.t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2" t="5366" r="1988" b="47303"/>
          <a:stretch/>
        </p:blipFill>
        <p:spPr bwMode="auto">
          <a:xfrm>
            <a:off x="3393181" y="821813"/>
            <a:ext cx="2090156" cy="1854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3750" y="2903278"/>
            <a:ext cx="5045842" cy="1767695"/>
            <a:chOff x="1451349" y="3991931"/>
            <a:chExt cx="7166037" cy="2859341"/>
          </a:xfrm>
        </p:grpSpPr>
        <p:pic>
          <p:nvPicPr>
            <p:cNvPr id="9" name="Picture 8" descr="Macintosh HD:Users:wusha:Dropbox:SHA's:Temp_paper:M_figures:Temp_M_figure5.tif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t="53942" r="1988"/>
            <a:stretch/>
          </p:blipFill>
          <p:spPr bwMode="auto">
            <a:xfrm>
              <a:off x="5172489" y="3991931"/>
              <a:ext cx="3444897" cy="2859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2" name="Picture 11" descr="Macintosh HD:Users:wusha:Dropbox:SHA's:Temp_paper:M_figures:Temp_M_figure5.tif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28" r="51001"/>
            <a:stretch/>
          </p:blipFill>
          <p:spPr bwMode="auto">
            <a:xfrm>
              <a:off x="1451349" y="4023032"/>
              <a:ext cx="3647821" cy="28223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-55673" y="5155277"/>
          <a:ext cx="10939549" cy="1610140"/>
        </p:xfrm>
        <a:graphic>
          <a:graphicData uri="http://schemas.openxmlformats.org/drawingml/2006/table">
            <a:tbl>
              <a:tblPr/>
              <a:tblGrid>
                <a:gridCol w="1716008"/>
                <a:gridCol w="1564596"/>
                <a:gridCol w="1577213"/>
                <a:gridCol w="1393353"/>
                <a:gridCol w="1562793"/>
                <a:gridCol w="1562793"/>
                <a:gridCol w="1562793"/>
              </a:tblGrid>
              <a:tr h="322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NIR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HDH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2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7.32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</a:tr>
              <a:tr h="322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21°C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nstable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482"/>
                    </a:solidFill>
                  </a:tcPr>
                </a:tc>
              </a:tr>
              <a:tr h="322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21°C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984"/>
                    </a:solidFill>
                  </a:tcPr>
                </a:tc>
              </a:tr>
              <a:tr h="3220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13°C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7" marR="12697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9954" marR="9954" marT="7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6249166" y="1023250"/>
            <a:ext cx="5691025" cy="4031628"/>
            <a:chOff x="1295400" y="430282"/>
            <a:chExt cx="6462789" cy="5513318"/>
          </a:xfrm>
        </p:grpSpPr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30282"/>
              <a:ext cx="6462789" cy="5513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7" name="Straight Connector 76"/>
            <p:cNvCxnSpPr/>
            <p:nvPr/>
          </p:nvCxnSpPr>
          <p:spPr>
            <a:xfrm flipV="1">
              <a:off x="4495212" y="3277188"/>
              <a:ext cx="0" cy="190341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333751" y="4677480"/>
            <a:ext cx="4272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Track all functional gene</a:t>
            </a:r>
            <a:endParaRPr lang="en-US" sz="3000" b="1" u="sng" dirty="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52646" y="-77078"/>
            <a:ext cx="5055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Metabolic pathways to determine tipping point</a:t>
            </a:r>
            <a:endParaRPr lang="en-US" sz="3000" b="1" u="sng" dirty="0">
              <a:solidFill>
                <a:schemeClr val="bg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045792" y="2676699"/>
            <a:ext cx="1494248" cy="428358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5978509" y="3951619"/>
            <a:ext cx="736617" cy="95221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11913" y="938585"/>
            <a:ext cx="11849743" cy="5501493"/>
            <a:chOff x="1393458" y="5180061"/>
            <a:chExt cx="10154994" cy="3769867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3458" y="5180061"/>
              <a:ext cx="10154994" cy="3769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7145810" y="5512777"/>
              <a:ext cx="3141747" cy="253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</a:rPr>
                <a:t>Accepted in Nature Communications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7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3"/>
          <p:cNvGrpSpPr>
            <a:grpSpLocks/>
          </p:cNvGrpSpPr>
          <p:nvPr/>
        </p:nvGrpSpPr>
        <p:grpSpPr bwMode="auto">
          <a:xfrm>
            <a:off x="851453" y="324326"/>
            <a:ext cx="7785299" cy="6035153"/>
            <a:chOff x="2774178" y="86303"/>
            <a:chExt cx="6612691" cy="6437715"/>
          </a:xfrm>
        </p:grpSpPr>
        <p:grpSp>
          <p:nvGrpSpPr>
            <p:cNvPr id="22547" name="Group 7"/>
            <p:cNvGrpSpPr>
              <a:grpSpLocks/>
            </p:cNvGrpSpPr>
            <p:nvPr/>
          </p:nvGrpSpPr>
          <p:grpSpPr bwMode="auto">
            <a:xfrm>
              <a:off x="2774178" y="86303"/>
              <a:ext cx="6612691" cy="5861179"/>
              <a:chOff x="2668262" y="821132"/>
              <a:chExt cx="6718607" cy="5861179"/>
            </a:xfrm>
          </p:grpSpPr>
          <p:pic>
            <p:nvPicPr>
              <p:cNvPr id="22552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077"/>
              <a:stretch>
                <a:fillRect/>
              </a:stretch>
            </p:blipFill>
            <p:spPr bwMode="auto">
              <a:xfrm>
                <a:off x="2668262" y="821132"/>
                <a:ext cx="6718607" cy="586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5141161" y="998938"/>
                <a:ext cx="2601947" cy="455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0138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48" name="TextBox 21"/>
            <p:cNvSpPr txBox="1">
              <a:spLocks noChangeArrowheads="1"/>
            </p:cNvSpPr>
            <p:nvPr/>
          </p:nvSpPr>
          <p:spPr bwMode="auto">
            <a:xfrm rot="19877000">
              <a:off x="3724554" y="6228542"/>
              <a:ext cx="1625498" cy="29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21~23°C Instable</a:t>
              </a:r>
              <a:endParaRPr lang="en-US" alt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2549" name="TextBox 22"/>
            <p:cNvSpPr txBox="1">
              <a:spLocks noChangeArrowheads="1"/>
            </p:cNvSpPr>
            <p:nvPr/>
          </p:nvSpPr>
          <p:spPr bwMode="auto">
            <a:xfrm rot="19877000">
              <a:off x="4863354" y="6171353"/>
              <a:ext cx="1625498" cy="29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21~23°C Stable</a:t>
              </a:r>
              <a:endParaRPr lang="en-US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22550" name="TextBox 23"/>
            <p:cNvSpPr txBox="1">
              <a:spLocks noChangeArrowheads="1"/>
            </p:cNvSpPr>
            <p:nvPr/>
          </p:nvSpPr>
          <p:spPr bwMode="auto">
            <a:xfrm rot="19877000">
              <a:off x="5898421" y="6146693"/>
              <a:ext cx="1625498" cy="29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33~35°C Stable</a:t>
              </a:r>
              <a:endParaRPr lang="en-US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22551" name="TextBox 24"/>
            <p:cNvSpPr txBox="1">
              <a:spLocks noChangeArrowheads="1"/>
            </p:cNvSpPr>
            <p:nvPr/>
          </p:nvSpPr>
          <p:spPr bwMode="auto">
            <a:xfrm rot="19877000">
              <a:off x="6904384" y="6145542"/>
              <a:ext cx="1625498" cy="29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4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7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2001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13~15°C Stable</a:t>
              </a:r>
              <a:endParaRPr lang="en-US" alt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243077" y="1932617"/>
            <a:ext cx="1181347" cy="3894833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5400000">
            <a:off x="8372836" y="1573627"/>
            <a:ext cx="285750" cy="98694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32823" y="1731057"/>
            <a:ext cx="3006294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Expression of Transcripts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6198296" y="512318"/>
            <a:ext cx="251519" cy="537026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09190" y="2786705"/>
            <a:ext cx="3129301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Down regulation in expression of transcripts, highlights instability PN/A reactor</a:t>
            </a:r>
          </a:p>
        </p:txBody>
      </p:sp>
      <p:sp>
        <p:nvSpPr>
          <p:cNvPr id="20" name="Down Arrow 19"/>
          <p:cNvSpPr/>
          <p:nvPr/>
        </p:nvSpPr>
        <p:spPr>
          <a:xfrm rot="5400000">
            <a:off x="6690833" y="2143391"/>
            <a:ext cx="251520" cy="438519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15253" y="3903642"/>
            <a:ext cx="2833927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Up regulation in expression of transcripts, highlights PN/A reactor attaining stability.</a:t>
            </a:r>
          </a:p>
        </p:txBody>
      </p:sp>
      <p:sp>
        <p:nvSpPr>
          <p:cNvPr id="22" name="Down Arrow 21"/>
          <p:cNvSpPr/>
          <p:nvPr/>
        </p:nvSpPr>
        <p:spPr>
          <a:xfrm rot="5400000">
            <a:off x="7955550" y="4265361"/>
            <a:ext cx="253008" cy="185426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15253" y="4911208"/>
            <a:ext cx="2883302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Minimum expression of transcripts, highlights PN/A reactor instability at low temperature.</a:t>
            </a:r>
          </a:p>
        </p:txBody>
      </p:sp>
      <p:sp>
        <p:nvSpPr>
          <p:cNvPr id="24" name="Down Arrow 23"/>
          <p:cNvSpPr/>
          <p:nvPr/>
        </p:nvSpPr>
        <p:spPr>
          <a:xfrm rot="5400000">
            <a:off x="7508880" y="1207950"/>
            <a:ext cx="251520" cy="26842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33450" y="2396165"/>
            <a:ext cx="3205040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/>
          <a:p>
            <a:r>
              <a:rPr lang="en-US" altLang="en-US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Ideal condition PN/A reactor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87936" y="388589"/>
            <a:ext cx="620623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Differential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19526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1029</Words>
  <Application>Microsoft Macintosh PowerPoint</Application>
  <PresentationFormat>Widescreen</PresentationFormat>
  <Paragraphs>303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DengXian</vt:lpstr>
      <vt:lpstr>Times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Gene Expression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 Alsanea</dc:creator>
  <cp:lastModifiedBy>Anwar Alsanea</cp:lastModifiedBy>
  <cp:revision>143</cp:revision>
  <dcterms:created xsi:type="dcterms:W3CDTF">2017-03-27T22:20:59Z</dcterms:created>
  <dcterms:modified xsi:type="dcterms:W3CDTF">2017-03-30T16:12:36Z</dcterms:modified>
</cp:coreProperties>
</file>